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18"/>
  </p:notesMasterIdLst>
  <p:sldIdLst>
    <p:sldId id="264" r:id="rId5"/>
    <p:sldId id="1076" r:id="rId6"/>
    <p:sldId id="2855" r:id="rId7"/>
    <p:sldId id="1110" r:id="rId8"/>
    <p:sldId id="921" r:id="rId9"/>
    <p:sldId id="2857" r:id="rId10"/>
    <p:sldId id="2846" r:id="rId11"/>
    <p:sldId id="969" r:id="rId12"/>
    <p:sldId id="2852" r:id="rId13"/>
    <p:sldId id="1101" r:id="rId14"/>
    <p:sldId id="2858" r:id="rId15"/>
    <p:sldId id="2860" r:id="rId16"/>
    <p:sldId id="114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375090-9BF8-362F-5A10-CCDD858F0499}" name="Frigon, Raymond" initials="FR" userId="S::Raymond.Frigon@ct.gov::3a5aa8b0-0b5b-4f90-b51b-6e74e8b3c962" providerId="AD"/>
  <p188:author id="{DBFC299C-EFE6-AEFE-C418-AD9DF2EE8A0B}" name="Pociu, Shannon" initials="PS" userId="S::Shannon.Pociu@ct.gov::fe6ce489-e1c6-4583-9a49-ad4cbc4729fd" providerId="AD"/>
  <p188:author id="{760A13BE-A1ED-43D5-BDDB-408AFAACFA5A}" name="Frigon, Raymond" initials="FR" userId="S::raymond.frigon@ct.gov::3a5aa8b0-0b5b-4f90-b51b-6e74e8b3c9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C6C"/>
    <a:srgbClr val="00AAE7"/>
    <a:srgbClr val="23AE49"/>
    <a:srgbClr val="253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2F0100-5216-9AB0-833D-155B42E3B625}" v="2" dt="2023-10-18T20:34:49.931"/>
    <p1510:client id="{53E6E736-A91A-4A08-BF23-71EE7E9AC7FD}" v="1340" vWet="1342" dt="2023-10-18T20:03:27.955"/>
    <p1510:client id="{87116E43-C6B7-4D3D-96D6-E669819BAB40}" v="1118" dt="2023-10-18T20:38:32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3569D-83C7-4716-A67A-577510F006A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E722F-8639-4A9B-852E-F1414D6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8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Lori and Graham/Ray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B50DA-9D99-4FA2-829E-6722A5383F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8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69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4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>
                <a:latin typeface="Arial"/>
                <a:cs typeface="Arial"/>
              </a:rPr>
              <a:t>DEEP’s Role – Primarily Pollution Prevention &amp; Remediation focus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>
                <a:cs typeface="Calibri"/>
              </a:rPr>
              <a:t>Planning for an AFFF Take-Back Program began in 2019 prior to the State’s PFAS Action Plan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>
                <a:cs typeface="Calibri"/>
              </a:rPr>
              <a:t>June 2019 - Advisory Bulletin issued on AFFF use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>
                <a:cs typeface="Calibri"/>
              </a:rPr>
              <a:t>June 30, 2021 - Alternative Fluorine-Free Foam (F3) identified for use in state fire apparatus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B50DA-9D99-4FA2-829E-6722A5383F5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9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Killingworth and East Hampton sites were referred to DEEP by DPH following PFAS detections in public water systems in these communities.</a:t>
            </a:r>
          </a:p>
          <a:p>
            <a:r>
              <a:rPr lang="en-US"/>
              <a:t>East Hampton – </a:t>
            </a:r>
            <a:r>
              <a:rPr lang="en-US" err="1"/>
              <a:t>ID’ed</a:t>
            </a:r>
            <a:r>
              <a:rPr lang="en-US"/>
              <a:t> a few homes with PFAS, provided treatment</a:t>
            </a:r>
          </a:p>
          <a:p>
            <a:r>
              <a:rPr lang="en-US"/>
              <a:t>Killingworth – extensive # of wells tested, # treatment systems installed, what to say about the source??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F64E3-7035-4F98-9535-B009638389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Killingworth and East Hampton sites were referred to DEEP by DPH following PFAS detections in public water systems in these communities.</a:t>
            </a:r>
          </a:p>
          <a:p>
            <a:r>
              <a:rPr lang="en-US"/>
              <a:t>East Hampton – </a:t>
            </a:r>
            <a:r>
              <a:rPr lang="en-US" err="1"/>
              <a:t>ID’ed</a:t>
            </a:r>
            <a:r>
              <a:rPr lang="en-US"/>
              <a:t> a few homes with PFAS, provided treatment</a:t>
            </a:r>
          </a:p>
          <a:p>
            <a:r>
              <a:rPr lang="en-US"/>
              <a:t>Killingworth – extensive # of wells tested, # treatment systems installed, what to say about the source??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F64E3-7035-4F98-9535-B009638389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5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7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58403">
              <a:defRPr/>
            </a:pPr>
            <a:r>
              <a:rPr lang="en-US" sz="1000">
                <a:latin typeface="Arial"/>
                <a:cs typeface="Arial"/>
              </a:rPr>
              <a:t>Pollution Prevention – Key Action in Action Plan</a:t>
            </a:r>
          </a:p>
          <a:p>
            <a:pPr defTabSz="758403">
              <a:defRPr/>
            </a:pPr>
            <a:r>
              <a:rPr lang="en-US" sz="1000">
                <a:latin typeface="Arial"/>
                <a:cs typeface="Arial"/>
              </a:rPr>
              <a:t>Talk about AFFF releases to Farmington R. in 2019 – foam – bank to bank, fish consumption advisory</a:t>
            </a:r>
          </a:p>
          <a:p>
            <a:pPr defTabSz="758403">
              <a:defRPr/>
            </a:pPr>
            <a:r>
              <a:rPr lang="en-US" sz="1000">
                <a:latin typeface="Arial"/>
                <a:cs typeface="Arial"/>
              </a:rPr>
              <a:t>8 regional foam trailers, ~400 </a:t>
            </a:r>
            <a:r>
              <a:rPr lang="en-US" sz="1000" err="1">
                <a:latin typeface="Arial"/>
                <a:cs typeface="Arial"/>
              </a:rPr>
              <a:t>muni</a:t>
            </a:r>
            <a:r>
              <a:rPr lang="en-US" sz="1000">
                <a:latin typeface="Arial"/>
                <a:cs typeface="Arial"/>
              </a:rPr>
              <a:t> fire trucks, ARFF vehicles at 4 Part 139 airports, 1 fixed system at rail yard</a:t>
            </a:r>
            <a:endParaRPr lang="en-US" sz="15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  <a:p>
            <a:r>
              <a:rPr lang="en-US"/>
              <a:t>Containers vs. onboard apparatus</a:t>
            </a:r>
          </a:p>
          <a:p>
            <a:r>
              <a:rPr lang="en-US"/>
              <a:t>Clean Harbors – state removal &amp; disposal contractor, milk runs, $800,000 to date</a:t>
            </a:r>
          </a:p>
          <a:p>
            <a:r>
              <a:rPr lang="en-US"/>
              <a:t>Disposal at Sarnia, ON facility solidification/LF</a:t>
            </a:r>
          </a:p>
          <a:p>
            <a:endParaRPr lang="en-US"/>
          </a:p>
          <a:p>
            <a:r>
              <a:rPr lang="en-US"/>
              <a:t>Key take-aways from </a:t>
            </a:r>
            <a:r>
              <a:rPr lang="en-US" err="1"/>
              <a:t>Decon</a:t>
            </a:r>
            <a:r>
              <a:rPr lang="en-US"/>
              <a:t> study:  Proprietary cleaning agents were more effective at reducing PFAS than plain water rinses (&gt;99% vs. ~95% removal)</a:t>
            </a:r>
          </a:p>
          <a:p>
            <a:r>
              <a:rPr lang="en-US"/>
              <a:t>However, residual PFAS levels remain following use of proprietary cleaning agents that will still cross-contaminate new Fluorine-Free Foam (F3)</a:t>
            </a:r>
          </a:p>
          <a:p>
            <a:r>
              <a:rPr lang="en-US"/>
              <a:t>Significant Logistics and Cost</a:t>
            </a:r>
          </a:p>
          <a:p>
            <a:r>
              <a:rPr lang="en-US">
                <a:sym typeface="Wingdings" panose="05000000000000000000" pitchFamily="2" charset="2"/>
              </a:rPr>
              <a:t> Decision to purchase new trailers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29019">
              <a:defRPr/>
            </a:pPr>
            <a:fld id="{D5CB50DA-9D99-4FA2-829E-6722A5383F5C}" type="slidenum">
              <a:rPr lang="en-US" sz="1100">
                <a:solidFill>
                  <a:prstClr val="black"/>
                </a:solidFill>
                <a:latin typeface="Calibri" panose="020F0502020204030204"/>
              </a:rPr>
              <a:pPr defTabSz="629019">
                <a:defRPr/>
              </a:pPr>
              <a:t>8</a:t>
            </a:fld>
            <a:endParaRPr lang="en-US" sz="11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569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08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Publicly owned treatment works</a:t>
            </a:r>
          </a:p>
          <a:p>
            <a:r>
              <a:rPr lang="en-US">
                <a:cs typeface="Calibri"/>
              </a:rPr>
              <a:t>Good cross-section from highly residential to significant commercial/industrial input</a:t>
            </a:r>
          </a:p>
          <a:p>
            <a:r>
              <a:rPr lang="en-US">
                <a:cs typeface="Calibri"/>
              </a:rPr>
              <a:t>No surprises based on studies performed in other states, found PFAS</a:t>
            </a:r>
          </a:p>
          <a:p>
            <a:r>
              <a:rPr lang="en-US">
                <a:cs typeface="Calibri"/>
              </a:rPr>
              <a:t>Evaluating next steps:  could include testing of more POTWs to determine baseline conditions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F64E3-7035-4F98-9535-B009638389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4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02B9D6-2CA9-4193-BEBE-86EB514B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47"/>
          <a:stretch/>
        </p:blipFill>
        <p:spPr>
          <a:xfrm>
            <a:off x="0" y="0"/>
            <a:ext cx="12192000" cy="6607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694" y="4334185"/>
            <a:ext cx="7196055" cy="107703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4000"/>
              </a:lnSpc>
              <a:defRPr sz="3600" spc="0" baseline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4443" y="5505026"/>
            <a:ext cx="7196048" cy="36824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AAE7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add presenter name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8257" y="6470704"/>
            <a:ext cx="2154143" cy="274320"/>
          </a:xfr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C646272-1268-40B3-A89B-FA15D0057AB0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Connecticut Department of Energy &amp; Environmental Protection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D0D9EB-5C3D-4AD5-B824-5C35690475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9" y="571500"/>
            <a:ext cx="1485891" cy="148589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CF0506-38B0-49E9-8F0D-452FE5DDE542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19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553" y="1670103"/>
            <a:ext cx="10967847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3A8E1E7-7782-449B-A06B-D902EC96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51290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552" y="1686600"/>
            <a:ext cx="5138547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686600"/>
            <a:ext cx="5595749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62ED08-E50D-4AD2-BC39-B490F9667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39A9EA6-D768-4372-A010-47A2182C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10/18/2023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9C71D2-1C5D-40CA-AFAF-088BB52B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768076-5609-46B6-86BC-0BDE13FA2C9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468A054-3B19-45ED-860F-14E038E8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200763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552" y="1675474"/>
            <a:ext cx="5481445" cy="49622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i="1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300" y="1675474"/>
            <a:ext cx="5367146" cy="49622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400" b="0" i="1" kern="1200" cap="none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780309-6910-414A-91EC-1823BFD0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74E7B9-D3D9-4B11-A4D7-69C365DDF5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554" y="2241600"/>
            <a:ext cx="5481446" cy="370199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CC6F98A-32F3-4392-9E0C-766359163A3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10300" y="2245987"/>
            <a:ext cx="5367146" cy="369759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9789951-F588-4C33-83C7-D9D2DD38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10/18/2023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95FA173-CA01-4864-983B-33ABF3CA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DB43C8-54CF-4C85-9B76-A6E71FDC123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B1C10DE-3E04-4C56-AEA0-69DA9293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297598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62B1B3-8DC7-4E4E-AE45-4AC53D3DF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D000E5-30DB-4BD3-90E4-1FE6111D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10/18/2023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7EE67F-D589-47C4-A0F0-C64E2169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A66CFE-8312-4898-9E6B-EB8BAF9EE2FA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1E88ABB-70AA-4982-87F2-4CA9F5D9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191040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2B9EE0-3255-467C-85E6-699718496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10/18/2023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7D35E1-5FB0-4A2A-9F5B-D9C7F293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80BECB-C8F9-477C-9D75-12ADD33EAE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B096A1-B9F5-4EA3-AEE6-C6634F91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4242495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580F52B-EE7B-4106-B946-D6932F659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553" y="705712"/>
            <a:ext cx="4909947" cy="16945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C26072-00F3-45B4-8239-3DA0FE5B6C5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750844" y="705712"/>
            <a:ext cx="6060155" cy="518464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5FC1F6-33CD-41E1-A6EA-494EC87EC43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0233" y="2628900"/>
            <a:ext cx="4909947" cy="32614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93AEA16-EEB2-4CDC-ABF1-2099A89B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10/18/2023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BF1394-7799-4601-86E1-07A80FD6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289787-AE19-4CD1-A3DC-16014711EDDB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D431987-A210-4FA6-94DF-B42DF963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51725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E748DB-4EF3-420D-B662-D4583BDF2D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7AC6966-3024-4E04-AD55-2894BE5C895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10000" y="3200400"/>
            <a:ext cx="5481445" cy="822960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0" i="0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6895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45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0057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2221C8D9-207E-4FA2-B0AA-20D7E9E97252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4128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none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Connecticut Department of Energy &amp; Environmental Protection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.gov/DEEP/Municipal-Wastewater/Municipal-PFA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.gov/-/media/DEEP/site_clean_up/contaminants_of_emerging_concern/PFAS_documents/PFAS-Municipal-Info-Rev1-3-20-23.pdf" TargetMode="External"/><Relationship Id="rId2" Type="http://schemas.openxmlformats.org/officeDocument/2006/relationships/hyperlink" Target="https://portal.ct.gov/DEEP/Remediation--Site-Clean-Up/Contaminants-of-Emerging-Concern/PFAS-Information-for-Municipalitie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mailto:Meghan.Lally@ct.gov" TargetMode="External"/><Relationship Id="rId7" Type="http://schemas.openxmlformats.org/officeDocument/2006/relationships/hyperlink" Target="https://www.eea.europa.eu/themes/human/chemicals/emerging-chemical-risks-in-europ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portal.ct.gov/DEEP/Remediation--Site-Clean-Up/Contaminants-of-Emerging-Concern/DEEP-PFAS-Homepage" TargetMode="External"/><Relationship Id="rId4" Type="http://schemas.openxmlformats.org/officeDocument/2006/relationships/hyperlink" Target="mailto:DEEP.PFAS@ct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.gov/-/media/DEEP/PFASTaskForce/CT-Interagency-PFAS-Task-Force-Action-Plan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tom.metzner@ct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ackaginglaw.com/news/more-states-ban-pfas-food-packaging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portal.ct.gov/DEEP/P2/Industry/Toxics-in-Packaging-Legisl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a.ct.gov/current/pub/chap_446z.htm#sec_22a-903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mediawiki.org/wiki/File:Warning_icon.sv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73E3-2200-40D4-905F-4222A25CB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Council of Small Towns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PFAS Updates – October 19,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93F8C-F73C-4446-8B3D-062CDCE20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Presented by: Ray Frigon, Director, Remediation Division</a:t>
            </a:r>
          </a:p>
          <a:p>
            <a:r>
              <a:rPr lang="en-US"/>
              <a:t>Bureau of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/>
              <a:t> Protection and Land Reuse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4918F-4551-428F-BA67-899B1387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6272-1268-40B3-A89B-FA15D0057AB0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10/18/2023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9ACE2-593F-43E9-877D-F17629CB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3327762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F905DB8-EB8E-4C14-AECC-EA1D05703442}"/>
              </a:ext>
            </a:extLst>
          </p:cNvPr>
          <p:cNvSpPr/>
          <p:nvPr/>
        </p:nvSpPr>
        <p:spPr>
          <a:xfrm>
            <a:off x="-1" y="171103"/>
            <a:ext cx="11825961" cy="123000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 descr="Example of a closed landfill"/>
          <p:cNvGrpSpPr/>
          <p:nvPr/>
        </p:nvGrpSpPr>
        <p:grpSpPr>
          <a:xfrm>
            <a:off x="0" y="6172200"/>
            <a:ext cx="12192000" cy="685800"/>
            <a:chOff x="0" y="9331960"/>
            <a:chExt cx="18288000" cy="1028700"/>
          </a:xfrm>
        </p:grpSpPr>
        <p:grpSp>
          <p:nvGrpSpPr>
            <p:cNvPr id="17" name="Group 2"/>
            <p:cNvGrpSpPr/>
            <p:nvPr/>
          </p:nvGrpSpPr>
          <p:grpSpPr>
            <a:xfrm>
              <a:off x="0" y="9331960"/>
              <a:ext cx="18288000" cy="1028700"/>
              <a:chOff x="0" y="0"/>
              <a:chExt cx="4253089" cy="325032"/>
            </a:xfrm>
          </p:grpSpPr>
          <p:sp>
            <p:nvSpPr>
              <p:cNvPr id="21" name="Freeform 3"/>
              <p:cNvSpPr/>
              <p:nvPr/>
            </p:nvSpPr>
            <p:spPr>
              <a:xfrm>
                <a:off x="0" y="0"/>
                <a:ext cx="4253089" cy="325032"/>
              </a:xfrm>
              <a:custGeom>
                <a:avLst/>
                <a:gdLst/>
                <a:ahLst/>
                <a:cxnLst/>
                <a:rect l="l" t="t" r="r" b="b"/>
                <a:pathLst>
                  <a:path w="4253089" h="325032">
                    <a:moveTo>
                      <a:pt x="0" y="0"/>
                    </a:moveTo>
                    <a:lnTo>
                      <a:pt x="4253089" y="0"/>
                    </a:lnTo>
                    <a:lnTo>
                      <a:pt x="4253089" y="325032"/>
                    </a:lnTo>
                    <a:lnTo>
                      <a:pt x="0" y="325032"/>
                    </a:lnTo>
                    <a:close/>
                  </a:path>
                </a:pathLst>
              </a:custGeom>
              <a:no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600" y="9845730"/>
              <a:ext cx="8357799" cy="26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067" spc="53">
                  <a:solidFill>
                    <a:srgbClr val="5258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Connecticut Department of Energy &amp; Environmental Protection</a:t>
              </a:r>
            </a:p>
          </p:txBody>
        </p:sp>
        <p:sp>
          <p:nvSpPr>
            <p:cNvPr id="19" name="AutoShape 18"/>
            <p:cNvSpPr/>
            <p:nvPr/>
          </p:nvSpPr>
          <p:spPr>
            <a:xfrm>
              <a:off x="228600" y="9807630"/>
              <a:ext cx="17830800" cy="38100"/>
            </a:xfrm>
            <a:prstGeom prst="rect">
              <a:avLst/>
            </a:prstGeom>
            <a:solidFill>
              <a:srgbClr val="5258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326EF29-F9CC-4AF5-8798-09EB47980826}"/>
              </a:ext>
            </a:extLst>
          </p:cNvPr>
          <p:cNvSpPr/>
          <p:nvPr/>
        </p:nvSpPr>
        <p:spPr>
          <a:xfrm>
            <a:off x="183020" y="1555262"/>
            <a:ext cx="8519021" cy="4800930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pPr marL="381019" indent="-381019">
              <a:buFont typeface="Wingdings" panose="020B0604020202020204" pitchFamily="34" charset="0"/>
              <a:buChar char="§"/>
            </a:pPr>
            <a:r>
              <a:rPr lang="en-US" sz="2400" b="1">
                <a:solidFill>
                  <a:srgbClr val="1F497D"/>
                </a:solidFill>
                <a:latin typeface="Arial"/>
                <a:cs typeface="Arial"/>
              </a:rPr>
              <a:t>DEEP Sampled 1/3 of Publicly-Owned Treatment Works (POTWs) (35)</a:t>
            </a:r>
          </a:p>
          <a:p>
            <a:pPr marL="685834" lvl="1" indent="-381019">
              <a:buFont typeface="Wingdings" panose="02070309020205020404" pitchFamily="49" charset="0"/>
              <a:buChar char="§"/>
            </a:pPr>
            <a:r>
              <a:rPr lang="en-US" sz="2133">
                <a:latin typeface="Arial"/>
                <a:ea typeface="+mn-lt"/>
                <a:cs typeface="Arial"/>
              </a:rPr>
              <a:t>September 2021 – March 2022</a:t>
            </a:r>
          </a:p>
          <a:p>
            <a:pPr marL="685834" lvl="1" indent="-381019">
              <a:buFont typeface="Wingdings" panose="02070309020205020404" pitchFamily="49" charset="0"/>
              <a:buChar char="§"/>
            </a:pPr>
            <a:r>
              <a:rPr lang="en-US" sz="2133" b="1">
                <a:solidFill>
                  <a:srgbClr val="1F497D"/>
                </a:solidFill>
                <a:latin typeface="Arial"/>
                <a:ea typeface="+mn-lt"/>
                <a:cs typeface="Arial"/>
              </a:rPr>
              <a:t>Influent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lt"/>
                <a:cs typeface="Arial"/>
              </a:rPr>
              <a:t>,</a:t>
            </a:r>
            <a:r>
              <a:rPr lang="en-US" sz="2133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133" b="1">
                <a:solidFill>
                  <a:srgbClr val="1F497D"/>
                </a:solidFill>
                <a:latin typeface="Arial"/>
                <a:ea typeface="+mn-lt"/>
                <a:cs typeface="Arial"/>
              </a:rPr>
              <a:t>effluent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lt"/>
                <a:cs typeface="Arial"/>
              </a:rPr>
              <a:t>,</a:t>
            </a:r>
            <a:r>
              <a:rPr lang="en-US" sz="2133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133" b="1">
                <a:solidFill>
                  <a:srgbClr val="1F497D"/>
                </a:solidFill>
                <a:latin typeface="Arial"/>
                <a:ea typeface="+mn-lt"/>
                <a:cs typeface="Arial"/>
              </a:rPr>
              <a:t>sludge </a:t>
            </a:r>
            <a:r>
              <a:rPr lang="en-US" sz="2000">
                <a:latin typeface="Arial"/>
                <a:ea typeface="+mn-lt"/>
                <a:cs typeface="Arial"/>
              </a:rPr>
              <a:t>at all 35 POTWs</a:t>
            </a:r>
          </a:p>
          <a:p>
            <a:pPr marL="685834" lvl="1" indent="-381019">
              <a:buFont typeface="Wingdings" panose="02070309020205020404" pitchFamily="49" charset="0"/>
              <a:buChar char="§"/>
            </a:pPr>
            <a:r>
              <a:rPr lang="en-US" sz="2133" b="1">
                <a:solidFill>
                  <a:srgbClr val="1F497D"/>
                </a:solidFill>
                <a:latin typeface="Arial"/>
                <a:ea typeface="+mn-lt"/>
                <a:cs typeface="Arial"/>
              </a:rPr>
              <a:t>Scrubber water</a:t>
            </a:r>
            <a:r>
              <a:rPr lang="en-US" sz="2133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000">
                <a:latin typeface="Arial"/>
                <a:ea typeface="+mn-lt"/>
                <a:cs typeface="Arial"/>
              </a:rPr>
              <a:t>at 4 POTWs with incinerators</a:t>
            </a:r>
          </a:p>
          <a:p>
            <a:pPr marL="685834" lvl="1" indent="-381019">
              <a:buFont typeface="Wingdings" panose="02070309020205020404" pitchFamily="49" charset="0"/>
              <a:buChar char="§"/>
            </a:pPr>
            <a:r>
              <a:rPr lang="en-US" sz="2133" b="1">
                <a:solidFill>
                  <a:srgbClr val="1F497D"/>
                </a:solidFill>
                <a:latin typeface="Arial"/>
                <a:ea typeface="+mn-lt"/>
                <a:cs typeface="Arial"/>
              </a:rPr>
              <a:t>Surface water</a:t>
            </a:r>
            <a:r>
              <a:rPr lang="en-US" sz="2133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133">
                <a:latin typeface="Arial"/>
                <a:ea typeface="+mn-lt"/>
                <a:cs typeface="Arial"/>
              </a:rPr>
              <a:t>and</a:t>
            </a:r>
            <a:r>
              <a:rPr lang="en-US" sz="2133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133" b="1">
                <a:solidFill>
                  <a:srgbClr val="1F497D"/>
                </a:solidFill>
                <a:latin typeface="Arial"/>
                <a:ea typeface="+mn-lt"/>
                <a:cs typeface="Arial"/>
              </a:rPr>
              <a:t>fish tissue </a:t>
            </a:r>
            <a:r>
              <a:rPr lang="en-US" sz="2000">
                <a:latin typeface="Arial"/>
                <a:ea typeface="+mn-lt"/>
                <a:cs typeface="Arial"/>
              </a:rPr>
              <a:t>samples from 10 receiving waters</a:t>
            </a:r>
          </a:p>
          <a:p>
            <a:pPr marL="685834" lvl="1" indent="-381019">
              <a:buFont typeface="Wingdings" panose="02070309020205020404" pitchFamily="49" charset="0"/>
              <a:buChar char="§"/>
            </a:pPr>
            <a:r>
              <a:rPr lang="en-US" sz="2000">
                <a:latin typeface="Arial"/>
                <a:ea typeface="+mn-lt"/>
                <a:cs typeface="Arial"/>
              </a:rPr>
              <a:t>Report available at: </a:t>
            </a:r>
            <a:r>
              <a:rPr lang="en-US" sz="2000">
                <a:latin typeface="Arial"/>
                <a:ea typeface="+mn-lt"/>
                <a:cs typeface="Arial"/>
                <a:hlinkClick r:id="rId3"/>
              </a:rPr>
              <a:t>PFAS in Municipal Wastewater Treatment Plants</a:t>
            </a:r>
            <a:endParaRPr lang="en-US" sz="2000">
              <a:latin typeface="Arial"/>
              <a:ea typeface="+mn-lt"/>
              <a:cs typeface="Arial"/>
            </a:endParaRPr>
          </a:p>
          <a:p>
            <a:pPr marL="685834" lvl="1" indent="-381019">
              <a:buFont typeface="Wingdings" panose="02070309020205020404" pitchFamily="49" charset="0"/>
              <a:buChar char="§"/>
            </a:pPr>
            <a:endParaRPr lang="en-US" sz="2133">
              <a:latin typeface="Arial"/>
              <a:ea typeface="+mn-lt"/>
              <a:cs typeface="Arial"/>
            </a:endParaRPr>
          </a:p>
          <a:p>
            <a:pPr marL="381019" indent="-381019">
              <a:buFont typeface="Wingdings" panose="02070309020205020404" pitchFamily="49" charset="0"/>
              <a:buChar char="§"/>
            </a:pPr>
            <a:r>
              <a:rPr lang="en-US" sz="2400" b="1">
                <a:solidFill>
                  <a:srgbClr val="1F497D"/>
                </a:solidFill>
                <a:latin typeface="Arial"/>
                <a:ea typeface="+mn-lt"/>
                <a:cs typeface="Arial"/>
              </a:rPr>
              <a:t>Industrial Wastewater Discharge Permit Screening for New Permits and Renewals</a:t>
            </a:r>
            <a:endParaRPr lang="en-US" sz="2400" b="1">
              <a:latin typeface="Arial"/>
              <a:ea typeface="+mn-lt"/>
              <a:cs typeface="Arial"/>
            </a:endParaRPr>
          </a:p>
          <a:p>
            <a:pPr marL="304815" lvl="1"/>
            <a:endParaRPr lang="en-US" sz="2133">
              <a:latin typeface="Arial"/>
              <a:ea typeface="+mn-lt"/>
              <a:cs typeface="Arial"/>
            </a:endParaRPr>
          </a:p>
          <a:p>
            <a:pPr marL="381019" indent="-381019">
              <a:buFont typeface="Wingdings" panose="02070309020205020404" pitchFamily="49" charset="0"/>
              <a:buChar char="§"/>
            </a:pPr>
            <a:r>
              <a:rPr lang="en-US" sz="2400" b="1">
                <a:solidFill>
                  <a:srgbClr val="1F497D"/>
                </a:solidFill>
                <a:latin typeface="Arial"/>
                <a:ea typeface="+mn-lt"/>
                <a:cs typeface="Arial"/>
              </a:rPr>
              <a:t>Landfill Leachate &amp; Groundwater Monitoring Initiated</a:t>
            </a:r>
          </a:p>
          <a:p>
            <a:pPr marL="685834" lvl="1" indent="-381019">
              <a:buFont typeface="Wingdings" panose="02070309020205020404" pitchFamily="49" charset="0"/>
              <a:buChar char="§"/>
            </a:pPr>
            <a:r>
              <a:rPr lang="en-US" sz="2000">
                <a:latin typeface="Arial"/>
                <a:ea typeface="+mn-lt"/>
                <a:cs typeface="Arial"/>
              </a:rPr>
              <a:t>PFAS sampling at landfills subject to Superfund and Stewardship Permits issued through the RCRA Corrective Action process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B0B66B-59EB-4E7D-B939-CADC237A29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2041" y="2362200"/>
            <a:ext cx="3388764" cy="2373448"/>
          </a:xfrm>
          <a:prstGeom prst="rect">
            <a:avLst/>
          </a:prstGeom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93635E52-F1BF-4550-ADB7-1CE8B4C37C96}"/>
              </a:ext>
            </a:extLst>
          </p:cNvPr>
          <p:cNvSpPr txBox="1"/>
          <p:nvPr/>
        </p:nvSpPr>
        <p:spPr>
          <a:xfrm>
            <a:off x="183020" y="229427"/>
            <a:ext cx="11825961" cy="11363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455"/>
              </a:lnSpc>
            </a:pPr>
            <a:r>
              <a:rPr lang="en-US" sz="3600" b="1" spc="67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PFAS PROJECTS: </a:t>
            </a:r>
          </a:p>
          <a:p>
            <a:pPr>
              <a:lnSpc>
                <a:spcPts val="4455"/>
              </a:lnSpc>
            </a:pPr>
            <a:r>
              <a:rPr lang="en-US" sz="3600" b="1" spc="67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Wastewater &amp; Landfills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3925AD6-CCBE-6AC8-5A7B-C53406B78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080" y="600561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1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2E826-A56E-4FFD-B43F-53AAC8C30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106" y="1982606"/>
            <a:ext cx="6018953" cy="4074160"/>
          </a:xfrm>
        </p:spPr>
        <p:txBody>
          <a:bodyPr vert="horz" lIns="0" tIns="0" rIns="0" bIns="0" rtlCol="0">
            <a:normAutofit/>
          </a:bodyPr>
          <a:lstStyle/>
          <a:p>
            <a:pPr marL="626110" indent="-342900">
              <a:buFont typeface="Arial" panose="020B0604020202020204" pitchFamily="34" charset="0"/>
              <a:buChar char="•"/>
              <a:defRPr/>
            </a:pPr>
            <a:r>
              <a:rPr lang="en-US" sz="3100">
                <a:latin typeface="Arial" panose="020B0604020202020204" pitchFamily="34" charset="0"/>
                <a:cs typeface="Arial" panose="020B0604020202020204" pitchFamily="34" charset="0"/>
              </a:rPr>
              <a:t>Plan to include sampling PFAS in on-site monitoring wells for an initial round of testing.  </a:t>
            </a:r>
          </a:p>
          <a:p>
            <a:pPr marL="626110" indent="-342900">
              <a:buFont typeface="Arial" panose="020B0604020202020204" pitchFamily="34" charset="0"/>
              <a:buChar char="•"/>
              <a:defRPr/>
            </a:pPr>
            <a:r>
              <a:rPr lang="en-US" sz="3100">
                <a:latin typeface="Arial" panose="020B0604020202020204" pitchFamily="34" charset="0"/>
                <a:cs typeface="Arial" panose="020B0604020202020204" pitchFamily="34" charset="0"/>
              </a:rPr>
              <a:t>Subsequent rounds of testing may be required, depending on results and/or presence of nearby receptors.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B0EBB-CBCB-4052-88D8-9C823704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8910447" cy="894488"/>
          </a:xfrm>
        </p:spPr>
        <p:txBody>
          <a:bodyPr anchor="t"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PFAS Monitoring at landfills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525F1-52BD-438D-85D0-3B6C40D2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10/24/2023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F27FF-35B4-4DD3-BCCD-2FD2EF57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Connecticut Department of Energy &amp; Environmental Protection</a:t>
            </a:r>
          </a:p>
        </p:txBody>
      </p:sp>
      <p:pic>
        <p:nvPicPr>
          <p:cNvPr id="3" name="Picture 2" descr="Aerial view of the Hartford Landfill ">
            <a:extLst>
              <a:ext uri="{FF2B5EF4-FFF2-40B4-BE49-F238E27FC236}">
                <a16:creationId xmlns:a16="http://schemas.microsoft.com/office/drawing/2014/main" id="{4DB63E84-F84E-8076-BEB2-44BAF2DD3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05347"/>
            <a:ext cx="5074780" cy="487929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9FEFD85-44D8-88C9-0E2C-B87700F57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8080" y="600561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8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5B2ED3-34CD-362E-33D8-9018783A9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09955"/>
            <a:ext cx="5896507" cy="402336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PFAS Information for Municipalities (ct.gov)</a:t>
            </a:r>
          </a:p>
          <a:p>
            <a:endParaRPr lang="en-US" sz="110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PFAS Information Handout for Municipalities</a:t>
            </a:r>
            <a:endParaRPr lang="en-US" sz="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Firefighting foam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Drinking water well sampling information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PFAS-Free Product Procurement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State contracts available to Municipalities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Who to call?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6C15E9-280A-53DD-995D-2D967F0E9F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71828" y="533400"/>
            <a:ext cx="4405619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9E987BD-5074-CC38-4138-F1C59CD8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6243447" cy="894488"/>
          </a:xfrm>
        </p:spPr>
        <p:txBody>
          <a:bodyPr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more information for municipalities: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AD959-E2E9-D970-EEC2-A5852E64C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10/18/2023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29AD6-D1B6-89B8-E355-1B961B6B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16414"/>
            <a:ext cx="5896303" cy="22861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Connecticut Department of Energy &amp; Environmental Protection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368F07E-8E1F-E181-1CEA-192184EB9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080" y="600561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3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EC34-6F6F-4F2F-9516-4484013F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90" y="681037"/>
            <a:ext cx="3738779" cy="1788811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298474-BC8A-CD53-2BB2-9977F4F3E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02" y="1477896"/>
            <a:ext cx="4019993" cy="4826553"/>
          </a:xfrm>
        </p:spPr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en-US" sz="2800" b="1">
                <a:solidFill>
                  <a:schemeClr val="accent5"/>
                </a:solidFill>
                <a:latin typeface="Arial"/>
                <a:cs typeface="Arial"/>
              </a:rPr>
              <a:t>Meghan Lally</a:t>
            </a:r>
            <a:br>
              <a:rPr lang="en-US" sz="28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PFAS Lead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Environmental Analyst III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CT DEEP Remediation Division</a:t>
            </a:r>
            <a:br>
              <a:rPr lang="en-US" sz="2400">
                <a:latin typeface="Arial"/>
                <a:cs typeface="Arial"/>
              </a:rPr>
            </a:br>
            <a:r>
              <a:rPr lang="en-US" sz="2800">
                <a:latin typeface="Arial"/>
                <a:cs typeface="Arial"/>
                <a:hlinkClick r:id="rId3"/>
              </a:rPr>
              <a:t>Meghan.Lally@ct.gov</a:t>
            </a:r>
            <a:br>
              <a:rPr lang="en-US" sz="2800">
                <a:latin typeface="Arial"/>
                <a:cs typeface="Arial"/>
              </a:rPr>
            </a:br>
            <a:r>
              <a:rPr lang="en-US" sz="2800">
                <a:latin typeface="Arial"/>
                <a:cs typeface="Arial"/>
              </a:rPr>
              <a:t>860.424.3061</a:t>
            </a:r>
          </a:p>
          <a:p>
            <a:pPr algn="ctr"/>
            <a:endParaRPr lang="en-US" sz="2000">
              <a:latin typeface="Arial"/>
              <a:cs typeface="Arial"/>
            </a:endParaRPr>
          </a:p>
          <a:p>
            <a:pPr algn="ctr"/>
            <a:r>
              <a:rPr lang="en-US" sz="2000">
                <a:latin typeface="Arial"/>
                <a:cs typeface="Arial"/>
              </a:rPr>
              <a:t>General Inquiries: </a:t>
            </a:r>
            <a:r>
              <a:rPr lang="en-US" sz="2000">
                <a:latin typeface="Arial"/>
                <a:cs typeface="Arial"/>
                <a:hlinkClick r:id="rId4"/>
              </a:rPr>
              <a:t>DEEP.PFAS@ct.gov</a:t>
            </a:r>
            <a:br>
              <a:rPr lang="en-US" sz="2000">
                <a:latin typeface="Arial"/>
                <a:cs typeface="Arial"/>
              </a:rPr>
            </a:b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  <a:hlinkClick r:id="rId5"/>
              </a:rPr>
              <a:t>DEEP PFAS Webpage</a:t>
            </a:r>
          </a:p>
          <a:p>
            <a:pPr marL="0" indent="0">
              <a:buNone/>
            </a:pPr>
            <a:endParaRPr lang="en-US" sz="200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0DCA7-D206-4971-92F0-282B3561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278" y="6373368"/>
            <a:ext cx="27432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10/24/2023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4B667-651E-4349-A0AC-5EB99B64E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7394" y="6373367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Connecticut Department of Energy &amp; Environmental Protection</a:t>
            </a:r>
          </a:p>
        </p:txBody>
      </p:sp>
      <p:pic>
        <p:nvPicPr>
          <p:cNvPr id="12" name="Picture 11" descr="A group of icons on a black background&#10;&#10;Description automatically generated">
            <a:extLst>
              <a:ext uri="{FF2B5EF4-FFF2-40B4-BE49-F238E27FC236}">
                <a16:creationId xmlns:a16="http://schemas.microsoft.com/office/drawing/2014/main" id="{17C775BD-64A6-A568-AF8F-56CB51EB2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8090" y="789780"/>
            <a:ext cx="6244208" cy="50820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1CA4AF-D994-9305-D43E-3525655EDDA0}"/>
              </a:ext>
            </a:extLst>
          </p:cNvPr>
          <p:cNvSpPr txBox="1"/>
          <p:nvPr/>
        </p:nvSpPr>
        <p:spPr>
          <a:xfrm>
            <a:off x="9133540" y="5952804"/>
            <a:ext cx="2898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www.eea.europa.eu/themes/human/chemicals/emerging-chemical-risks-in-europ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278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28600"/>
            <a:ext cx="11347969" cy="990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6"/>
          <p:cNvSpPr txBox="1"/>
          <p:nvPr/>
        </p:nvSpPr>
        <p:spPr>
          <a:xfrm>
            <a:off x="254000" y="514775"/>
            <a:ext cx="11008360" cy="55925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455"/>
              </a:lnSpc>
            </a:pPr>
            <a:r>
              <a:rPr lang="en-US" sz="3734" spc="67">
                <a:solidFill>
                  <a:srgbClr val="80E0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PFAS Action Plan Review</a:t>
            </a:r>
          </a:p>
        </p:txBody>
      </p:sp>
      <p:pic>
        <p:nvPicPr>
          <p:cNvPr id="8" name="Picture 8">
            <a:hlinkClick r:id="rId3"/>
            <a:extLst>
              <a:ext uri="{FF2B5EF4-FFF2-40B4-BE49-F238E27FC236}">
                <a16:creationId xmlns:a16="http://schemas.microsoft.com/office/drawing/2014/main" id="{F3767364-2492-15A1-BEAA-273561CE1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98386"/>
            <a:ext cx="3643532" cy="46321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E00EDF-A377-4A1D-BDF4-85E193B938FE}"/>
              </a:ext>
            </a:extLst>
          </p:cNvPr>
          <p:cNvSpPr/>
          <p:nvPr/>
        </p:nvSpPr>
        <p:spPr>
          <a:xfrm>
            <a:off x="4042116" y="1380415"/>
            <a:ext cx="7305853" cy="5259710"/>
          </a:xfrm>
          <a:prstGeom prst="rect">
            <a:avLst/>
          </a:prstGeom>
          <a:ln w="57150">
            <a:solidFill>
              <a:schemeClr val="bg1"/>
            </a:solidFill>
          </a:ln>
        </p:spPr>
        <p:txBody>
          <a:bodyPr wrap="square" lIns="40640" tIns="20320" rIns="40640" bIns="20320" anchor="t">
            <a:spAutoFit/>
          </a:bodyPr>
          <a:lstStyle/>
          <a:p>
            <a:pPr marL="309049" defTabSz="762038">
              <a:spcBef>
                <a:spcPts val="600"/>
              </a:spcBef>
              <a:spcAft>
                <a:spcPts val="200"/>
              </a:spcAft>
            </a:pPr>
            <a:r>
              <a:rPr lang="en-US" sz="2933" i="1">
                <a:latin typeface="Arial" panose="020B0604020202020204" pitchFamily="34" charset="0"/>
                <a:cs typeface="Arial" panose="020B0604020202020204" pitchFamily="34" charset="0"/>
              </a:rPr>
              <a:t>Comprehensive strategy for protecting Connecticut’s citizens from PFAS exposure and protecting the environment from the effects of PFAS pollution. </a:t>
            </a:r>
          </a:p>
          <a:p>
            <a:pPr marL="762038" indent="-457223">
              <a:spcBef>
                <a:spcPts val="600"/>
              </a:spcBef>
              <a:spcAft>
                <a:spcPts val="200"/>
              </a:spcAft>
              <a:buFont typeface="Wingdings"/>
              <a:buChar char="§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34 recommended actions</a:t>
            </a:r>
          </a:p>
          <a:p>
            <a:pPr marL="762038" indent="-457223">
              <a:spcBef>
                <a:spcPts val="600"/>
              </a:spcBef>
              <a:spcAft>
                <a:spcPts val="200"/>
              </a:spcAft>
              <a:buFont typeface="Wingdings"/>
              <a:buChar char="§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 Strategic Focus Areas: </a:t>
            </a:r>
          </a:p>
          <a:p>
            <a:pPr marL="1219261" lvl="3" indent="-457223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Protecting the Health of CT Citizens</a:t>
            </a:r>
          </a:p>
          <a:p>
            <a:pPr marL="1219261" lvl="3" indent="-457223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Pollution Prevention</a:t>
            </a:r>
          </a:p>
          <a:p>
            <a:pPr marL="1219261" lvl="3" indent="-457223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Remediation</a:t>
            </a:r>
          </a:p>
          <a:p>
            <a:pPr marL="1219261" lvl="3" indent="-457223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Education, Outreach and Communication </a:t>
            </a:r>
          </a:p>
          <a:p>
            <a:pPr marL="254025" indent="-254025">
              <a:lnSpc>
                <a:spcPct val="90000"/>
              </a:lnSpc>
              <a:spcBef>
                <a:spcPts val="445"/>
              </a:spcBef>
              <a:buFont typeface="Wingdings"/>
              <a:buChar char="§"/>
            </a:pPr>
            <a:endParaRPr lang="en-US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096000"/>
            <a:ext cx="12192000" cy="685800"/>
            <a:chOff x="0" y="9331960"/>
            <a:chExt cx="18288000" cy="1028700"/>
          </a:xfrm>
        </p:grpSpPr>
        <p:grpSp>
          <p:nvGrpSpPr>
            <p:cNvPr id="27" name="Group 2"/>
            <p:cNvGrpSpPr/>
            <p:nvPr/>
          </p:nvGrpSpPr>
          <p:grpSpPr>
            <a:xfrm>
              <a:off x="0" y="9331960"/>
              <a:ext cx="18288000" cy="1028700"/>
              <a:chOff x="0" y="0"/>
              <a:chExt cx="4253089" cy="325032"/>
            </a:xfrm>
          </p:grpSpPr>
          <p:sp>
            <p:nvSpPr>
              <p:cNvPr id="31" name="Freeform 3"/>
              <p:cNvSpPr/>
              <p:nvPr/>
            </p:nvSpPr>
            <p:spPr>
              <a:xfrm>
                <a:off x="0" y="0"/>
                <a:ext cx="4253089" cy="325032"/>
              </a:xfrm>
              <a:custGeom>
                <a:avLst/>
                <a:gdLst/>
                <a:ahLst/>
                <a:cxnLst/>
                <a:rect l="l" t="t" r="r" b="b"/>
                <a:pathLst>
                  <a:path w="4253089" h="325032">
                    <a:moveTo>
                      <a:pt x="0" y="0"/>
                    </a:moveTo>
                    <a:lnTo>
                      <a:pt x="4253089" y="0"/>
                    </a:lnTo>
                    <a:lnTo>
                      <a:pt x="4253089" y="325032"/>
                    </a:lnTo>
                    <a:lnTo>
                      <a:pt x="0" y="325032"/>
                    </a:lnTo>
                    <a:close/>
                  </a:path>
                </a:pathLst>
              </a:custGeom>
              <a:no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AutoShape 18"/>
            <p:cNvSpPr/>
            <p:nvPr/>
          </p:nvSpPr>
          <p:spPr>
            <a:xfrm>
              <a:off x="457200" y="9807630"/>
              <a:ext cx="17373600" cy="38100"/>
            </a:xfrm>
            <a:prstGeom prst="rect">
              <a:avLst/>
            </a:prstGeom>
            <a:solidFill>
              <a:srgbClr val="52584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26C19A7-4119-1DA6-B84D-158D3D8A9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080" y="600561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1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4319E2-989A-6C47-759D-F0AB95ED0ABE}"/>
              </a:ext>
            </a:extLst>
          </p:cNvPr>
          <p:cNvSpPr/>
          <p:nvPr/>
        </p:nvSpPr>
        <p:spPr>
          <a:xfrm>
            <a:off x="6888480" y="0"/>
            <a:ext cx="530352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2E826-A56E-4FFD-B43F-53AAC8C30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552" y="1447800"/>
            <a:ext cx="6018953" cy="4704488"/>
          </a:xfrm>
        </p:spPr>
        <p:txBody>
          <a:bodyPr vert="horz" lIns="0" tIns="0" rIns="0" bIns="0" rtlCol="0">
            <a:normAutofit fontScale="92500" lnSpcReduction="10000"/>
          </a:bodyPr>
          <a:lstStyle/>
          <a:p>
            <a:pPr marL="60325" indent="0">
              <a:buNone/>
              <a:defRPr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Act 21-191 updated Connecticut’s Toxics in Packaging Law (Section 22a-255g-m of the Connecticut General Statutes (CGS)</a:t>
            </a:r>
            <a:r>
              <a:rPr 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25" indent="0" algn="ctr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US" sz="2400" b="0" i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soon as feasible, but not later than December 31, 2023, no </a:t>
            </a:r>
            <a:r>
              <a:rPr lang="en-US" sz="2400" b="1" i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package </a:t>
            </a:r>
            <a:r>
              <a:rPr lang="en-US" sz="2400" b="0" i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which </a:t>
            </a:r>
            <a:r>
              <a:rPr lang="en-US" sz="2400" b="1" i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PFAS</a:t>
            </a:r>
            <a:r>
              <a:rPr lang="en-US" sz="2400" b="0" i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has been </a:t>
            </a:r>
            <a:r>
              <a:rPr lang="en-US" sz="2400" b="1" i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intentionally introduced </a:t>
            </a:r>
            <a:r>
              <a:rPr lang="en-US" sz="2400" b="0" i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during manufacturing or distribution in any amount shall be offered for sale or for promotional purposes in this state by its manufacturer or distributor.</a:t>
            </a:r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0325" indent="0">
              <a:buNone/>
              <a:defRPr/>
            </a:pPr>
            <a:r>
              <a:rPr 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Questions: </a:t>
            </a:r>
            <a:b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Metzner at 860-424-3242 or 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tom.metzner@ct.gov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60325" indent="0">
              <a:buNone/>
              <a:defRPr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https://portal.ct.gov/DEEP/P2/Industry/Toxics-in-Packaging-Legislation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B0EBB-CBCB-4052-88D8-9C823704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10" y="705712"/>
            <a:ext cx="6054374" cy="894488"/>
          </a:xfrm>
        </p:spPr>
        <p:txBody>
          <a:bodyPr anchor="t">
            <a:no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Toxics in Packaging law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525F1-52BD-438D-85D0-3B6C40D2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10/24/2023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F27FF-35B4-4DD3-BCCD-2FD2EF57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Connecticut Department of Energy &amp; Environmental Protection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9BD17-EA90-874E-1979-5D9BFD98908A}"/>
              </a:ext>
            </a:extLst>
          </p:cNvPr>
          <p:cNvSpPr txBox="1"/>
          <p:nvPr/>
        </p:nvSpPr>
        <p:spPr>
          <a:xfrm>
            <a:off x="7004809" y="2426706"/>
            <a:ext cx="497319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b="1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packaging </a:t>
            </a:r>
            <a:r>
              <a:rPr lang="en-US" sz="1600" b="0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any package or packaging component </a:t>
            </a:r>
            <a:r>
              <a:rPr lang="en-US" sz="1600" b="0" i="0" u="sng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 is applied to or in direct contact with any food or beverage</a:t>
            </a:r>
            <a:r>
              <a:rPr lang="en-US" sz="1600" b="0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b="1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PFAS</a:t>
            </a:r>
            <a:r>
              <a:rPr lang="en-US" sz="1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all members of the class of </a:t>
            </a:r>
            <a:r>
              <a:rPr lang="en-US" sz="1600" b="0" i="0" u="sng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fluorinated organic chemicals containing at least one fully fluorinated carbon atom.</a:t>
            </a:r>
          </a:p>
          <a:p>
            <a:pPr lvl="1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Intentionally introduced </a:t>
            </a:r>
            <a:r>
              <a:rPr lang="en-US" sz="1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deliberately utilized PFAS in the formulation of a package or packaging component where </a:t>
            </a:r>
            <a:r>
              <a:rPr lang="en-US" sz="1600" b="0" i="0" u="sng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continued presence of such PFAS is desired in the final package or packaging component to provide a specific characteristic, appearance or quality</a:t>
            </a:r>
            <a:r>
              <a:rPr lang="en-US" sz="1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bag of popcorn&#10;&#10;Description automatically generated">
            <a:extLst>
              <a:ext uri="{FF2B5EF4-FFF2-40B4-BE49-F238E27FC236}">
                <a16:creationId xmlns:a16="http://schemas.microsoft.com/office/drawing/2014/main" id="{00118076-B818-2B10-61D1-D97944925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02474" y="295856"/>
            <a:ext cx="4875530" cy="21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95423"/>
            <a:ext cx="11789044" cy="990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254000" y="407438"/>
            <a:ext cx="11008360" cy="54117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defTabSz="609630">
              <a:lnSpc>
                <a:spcPts val="4455"/>
              </a:lnSpc>
              <a:defRPr/>
            </a:pPr>
            <a:r>
              <a:rPr lang="en-US" sz="3200" b="1" spc="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Energy &amp; Environmental Protection</a:t>
            </a:r>
          </a:p>
        </p:txBody>
      </p:sp>
      <p:grpSp>
        <p:nvGrpSpPr>
          <p:cNvPr id="27" name="Group 2"/>
          <p:cNvGrpSpPr/>
          <p:nvPr/>
        </p:nvGrpSpPr>
        <p:grpSpPr>
          <a:xfrm>
            <a:off x="0" y="6172200"/>
            <a:ext cx="12192000" cy="685800"/>
            <a:chOff x="0" y="0"/>
            <a:chExt cx="4253089" cy="325032"/>
          </a:xfrm>
        </p:grpSpPr>
        <p:sp>
          <p:nvSpPr>
            <p:cNvPr id="31" name="Freeform 3"/>
            <p:cNvSpPr/>
            <p:nvPr/>
          </p:nvSpPr>
          <p:spPr>
            <a:xfrm>
              <a:off x="0" y="0"/>
              <a:ext cx="4253089" cy="325032"/>
            </a:xfrm>
            <a:custGeom>
              <a:avLst/>
              <a:gdLst/>
              <a:ahLst/>
              <a:cxnLst/>
              <a:rect l="l" t="t" r="r" b="b"/>
              <a:pathLst>
                <a:path w="4253089" h="325032">
                  <a:moveTo>
                    <a:pt x="0" y="0"/>
                  </a:moveTo>
                  <a:lnTo>
                    <a:pt x="4253089" y="0"/>
                  </a:lnTo>
                  <a:lnTo>
                    <a:pt x="4253089" y="325032"/>
                  </a:lnTo>
                  <a:lnTo>
                    <a:pt x="0" y="325032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EB8B580-C31A-4525-AD13-703C7CE3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662486"/>
            <a:ext cx="9703146" cy="3017309"/>
          </a:xfrm>
        </p:spPr>
        <p:txBody>
          <a:bodyPr>
            <a:normAutofit/>
          </a:bodyPr>
          <a:lstStyle/>
          <a:p>
            <a:endParaRPr lang="en-US" sz="2933">
              <a:latin typeface="Glacial Indifference" panose="020B0604020202020204" charset="0"/>
              <a:cs typeface="Glacial Indifference" panose="020B0604020202020204" charset="0"/>
            </a:endParaRPr>
          </a:p>
          <a:p>
            <a:endParaRPr lang="en-US" sz="2933">
              <a:latin typeface="Glacial Indifference" panose="020B0604020202020204" charset="0"/>
              <a:cs typeface="Glacial Indifference" panose="020B0604020202020204" charset="0"/>
            </a:endParaRPr>
          </a:p>
          <a:p>
            <a:endParaRPr lang="en-US" sz="2933">
              <a:latin typeface="Glacial Indifference" panose="020B0604020202020204" charset="0"/>
              <a:cs typeface="Glacial Indifference" panose="020B0604020202020204" charset="0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47070515-2C0B-464A-A308-4DA26CD86D2A}"/>
              </a:ext>
            </a:extLst>
          </p:cNvPr>
          <p:cNvSpPr txBox="1"/>
          <p:nvPr/>
        </p:nvSpPr>
        <p:spPr>
          <a:xfrm>
            <a:off x="152400" y="6514713"/>
            <a:ext cx="7061200" cy="180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493"/>
              </a:lnSpc>
              <a:defRPr/>
            </a:pPr>
            <a:r>
              <a:rPr lang="en-US" sz="1067" spc="53">
                <a:solidFill>
                  <a:srgbClr val="5258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Connecticut Department of Energy &amp; Environmental Protection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3F8B05-99B6-4EE3-8652-B973940D8710}"/>
              </a:ext>
            </a:extLst>
          </p:cNvPr>
          <p:cNvGrpSpPr/>
          <p:nvPr/>
        </p:nvGrpSpPr>
        <p:grpSpPr>
          <a:xfrm>
            <a:off x="0" y="6096000"/>
            <a:ext cx="12192000" cy="685800"/>
            <a:chOff x="0" y="9331960"/>
            <a:chExt cx="18288000" cy="1028700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0A9CEC84-6DA5-4326-8436-775F96DA07CC}"/>
                </a:ext>
              </a:extLst>
            </p:cNvPr>
            <p:cNvGrpSpPr/>
            <p:nvPr/>
          </p:nvGrpSpPr>
          <p:grpSpPr>
            <a:xfrm>
              <a:off x="0" y="9331960"/>
              <a:ext cx="18288000" cy="1028700"/>
              <a:chOff x="0" y="0"/>
              <a:chExt cx="4253089" cy="325032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F3F08E92-2246-4343-8A7D-F0993969F980}"/>
                  </a:ext>
                </a:extLst>
              </p:cNvPr>
              <p:cNvSpPr/>
              <p:nvPr/>
            </p:nvSpPr>
            <p:spPr>
              <a:xfrm>
                <a:off x="0" y="0"/>
                <a:ext cx="4253089" cy="325032"/>
              </a:xfrm>
              <a:custGeom>
                <a:avLst/>
                <a:gdLst/>
                <a:ahLst/>
                <a:cxnLst/>
                <a:rect l="l" t="t" r="r" b="b"/>
                <a:pathLst>
                  <a:path w="4253089" h="325032">
                    <a:moveTo>
                      <a:pt x="0" y="0"/>
                    </a:moveTo>
                    <a:lnTo>
                      <a:pt x="4253089" y="0"/>
                    </a:lnTo>
                    <a:lnTo>
                      <a:pt x="4253089" y="325032"/>
                    </a:lnTo>
                    <a:lnTo>
                      <a:pt x="0" y="325032"/>
                    </a:lnTo>
                    <a:close/>
                  </a:path>
                </a:pathLst>
              </a:custGeom>
              <a:no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18">
              <a:extLst>
                <a:ext uri="{FF2B5EF4-FFF2-40B4-BE49-F238E27FC236}">
                  <a16:creationId xmlns:a16="http://schemas.microsoft.com/office/drawing/2014/main" id="{534B5705-5AEA-474A-8357-23986B439506}"/>
                </a:ext>
              </a:extLst>
            </p:cNvPr>
            <p:cNvSpPr/>
            <p:nvPr/>
          </p:nvSpPr>
          <p:spPr>
            <a:xfrm>
              <a:off x="228600" y="9807630"/>
              <a:ext cx="17830800" cy="38100"/>
            </a:xfrm>
            <a:prstGeom prst="rect">
              <a:avLst/>
            </a:prstGeom>
            <a:solidFill>
              <a:srgbClr val="5258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8F8E45C-AB16-42EB-8A9A-67669B2375C3}"/>
              </a:ext>
            </a:extLst>
          </p:cNvPr>
          <p:cNvSpPr/>
          <p:nvPr/>
        </p:nvSpPr>
        <p:spPr>
          <a:xfrm>
            <a:off x="17172" y="1303012"/>
            <a:ext cx="11528961" cy="5344540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pPr marL="152408" defTabSz="609630">
              <a:defRPr/>
            </a:pPr>
            <a:endParaRPr lang="en-US" sz="800">
              <a:solidFill>
                <a:prstClr val="black"/>
              </a:solidFill>
              <a:latin typeface="Arial"/>
              <a:cs typeface="Arial"/>
            </a:endParaRPr>
          </a:p>
          <a:p>
            <a:pPr marL="457223" lvl="1" defTabSz="609630">
              <a:defRPr/>
            </a:pPr>
            <a:r>
              <a:rPr lang="en-US" sz="2400" b="1" i="1">
                <a:solidFill>
                  <a:prstClr val="black"/>
                </a:solidFill>
                <a:latin typeface="Arial"/>
                <a:cs typeface="Arial"/>
              </a:rPr>
              <a:t>Actions Implemented:</a:t>
            </a:r>
          </a:p>
          <a:p>
            <a:pPr marL="457223" lvl="1" defTabSz="609630">
              <a:defRPr/>
            </a:pPr>
            <a:endParaRPr lang="en-US" sz="2400" b="1" i="1">
              <a:solidFill>
                <a:prstClr val="black"/>
              </a:solidFill>
              <a:latin typeface="Arial"/>
              <a:cs typeface="Arial"/>
            </a:endParaRPr>
          </a:p>
          <a:p>
            <a:pPr marL="838242" lvl="1" indent="-381019" defTabSz="609630">
              <a:buFont typeface="Wingdings"/>
              <a:buChar char="§"/>
              <a:defRPr/>
            </a:pPr>
            <a:r>
              <a:rPr lang="en-US" sz="24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GIS Mapping of Potential PFAS Sources to Prioritize Future Environmental Sampling Across Connecticut </a:t>
            </a:r>
          </a:p>
          <a:p>
            <a:pPr marL="457223" lvl="1" defTabSz="609630">
              <a:defRPr/>
            </a:pPr>
            <a:endParaRPr lang="en-US" sz="2400" b="1">
              <a:latin typeface="Arial"/>
              <a:cs typeface="Arial"/>
            </a:endParaRPr>
          </a:p>
          <a:p>
            <a:pPr marL="838242" lvl="1" indent="-381019" defTabSz="609630">
              <a:buFont typeface="Wingdings"/>
              <a:buChar char="§"/>
              <a:defRPr/>
            </a:pPr>
            <a:r>
              <a:rPr lang="en-US" sz="2400" b="1">
                <a:solidFill>
                  <a:prstClr val="black"/>
                </a:solidFill>
                <a:latin typeface="Arial"/>
                <a:cs typeface="Arial"/>
              </a:rPr>
              <a:t>State Funding to Prevent Future PFAS Releases and Test/Treat Private Wells with PFAS pollution</a:t>
            </a:r>
          </a:p>
          <a:p>
            <a:pPr marL="1143057" lvl="2" indent="-381019" defTabSz="609630">
              <a:buFont typeface="Wingdings" panose="05000000000000000000" pitchFamily="2" charset="2"/>
              <a:buChar char="§"/>
              <a:defRPr/>
            </a:pPr>
            <a:r>
              <a:rPr lang="en-US" sz="2133">
                <a:solidFill>
                  <a:prstClr val="black"/>
                </a:solidFill>
                <a:latin typeface="Arial"/>
                <a:cs typeface="Arial"/>
              </a:rPr>
              <a:t>2020 - $2M Bond funding received for AFFF Take-Back Program &amp; private well testing</a:t>
            </a:r>
          </a:p>
          <a:p>
            <a:pPr marL="1143057" lvl="2" indent="-381019" defTabSz="609630">
              <a:buFont typeface="Wingdings" panose="05000000000000000000" pitchFamily="2" charset="2"/>
              <a:buChar char="§"/>
              <a:defRPr/>
            </a:pPr>
            <a:endParaRPr lang="en-US" sz="1000">
              <a:solidFill>
                <a:prstClr val="black"/>
              </a:solidFill>
              <a:latin typeface="Calibri"/>
              <a:cs typeface="Calibri"/>
            </a:endParaRPr>
          </a:p>
          <a:p>
            <a:pPr marL="1143057" lvl="2" indent="-381019" defTabSz="609630">
              <a:buFont typeface="Wingdings" panose="05000000000000000000" pitchFamily="2" charset="2"/>
              <a:buChar char="§"/>
              <a:defRPr/>
            </a:pPr>
            <a:r>
              <a:rPr lang="en-US" sz="2133">
                <a:solidFill>
                  <a:prstClr val="black"/>
                </a:solidFill>
                <a:latin typeface="Arial"/>
                <a:cs typeface="Arial"/>
              </a:rPr>
              <a:t>FY22-FY23 – Additional funds allocated by State Bond Commission in Dec 2021</a:t>
            </a:r>
          </a:p>
          <a:p>
            <a:pPr marL="1447872" lvl="3" indent="-381019" defTabSz="609630">
              <a:buFont typeface="Wingdings" panose="05000000000000000000" pitchFamily="2" charset="2"/>
              <a:buChar char="§"/>
              <a:defRPr/>
            </a:pPr>
            <a:r>
              <a:rPr lang="en-US" sz="1867">
                <a:solidFill>
                  <a:prstClr val="black"/>
                </a:solidFill>
                <a:latin typeface="Arial"/>
                <a:cs typeface="Arial"/>
              </a:rPr>
              <a:t>$1.15M each year for private well testing and treatment</a:t>
            </a:r>
          </a:p>
          <a:p>
            <a:pPr marL="1447872" lvl="3" indent="-381019" defTabSz="609630">
              <a:buFont typeface="Wingdings" panose="05000000000000000000" pitchFamily="2" charset="2"/>
              <a:buChar char="§"/>
              <a:defRPr/>
            </a:pPr>
            <a:endParaRPr lang="en-US" sz="1000">
              <a:solidFill>
                <a:prstClr val="black"/>
              </a:solidFill>
              <a:latin typeface="Arial"/>
              <a:cs typeface="Arial"/>
            </a:endParaRPr>
          </a:p>
          <a:p>
            <a:pPr marL="1146175" lvl="2" indent="-381000" defTabSz="609630">
              <a:buFont typeface="Wingdings" panose="05000000000000000000" pitchFamily="2" charset="2"/>
              <a:buChar char="§"/>
              <a:defRPr/>
            </a:pPr>
            <a:r>
              <a:rPr lang="en-US" sz="2130">
                <a:solidFill>
                  <a:prstClr val="black"/>
                </a:solidFill>
                <a:latin typeface="Arial"/>
                <a:cs typeface="Arial"/>
              </a:rPr>
              <a:t>FY24-FY25 – State biennial budget provides $3M/$2M for PFAS activities</a:t>
            </a:r>
          </a:p>
          <a:p>
            <a:pPr marL="609653" lvl="2" defTabSz="609630">
              <a:defRPr/>
            </a:pPr>
            <a:endParaRPr lang="en-US" sz="1867">
              <a:solidFill>
                <a:prstClr val="black"/>
              </a:solidFill>
              <a:latin typeface="Arial"/>
              <a:cs typeface="Arial"/>
            </a:endParaRPr>
          </a:p>
          <a:p>
            <a:pPr marL="152408" defTabSz="609630">
              <a:defRPr/>
            </a:pPr>
            <a:endParaRPr lang="en-US" sz="800">
              <a:solidFill>
                <a:prstClr val="black"/>
              </a:solidFill>
              <a:latin typeface="Arial"/>
              <a:cs typeface="Arial"/>
            </a:endParaRPr>
          </a:p>
          <a:p>
            <a:pPr marL="838242" lvl="1" indent="-381019" defTabSz="609630">
              <a:buFont typeface="Wingdings" panose="05000000000000000000" pitchFamily="2" charset="2"/>
              <a:buChar char="§"/>
              <a:defRPr/>
            </a:pPr>
            <a:endParaRPr lang="en-US" sz="8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2966C84-DFA5-8F08-9788-044C785A2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080" y="600561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48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172200"/>
            <a:ext cx="12192000" cy="685800"/>
            <a:chOff x="0" y="9331960"/>
            <a:chExt cx="18288000" cy="1028700"/>
          </a:xfrm>
        </p:grpSpPr>
        <p:grpSp>
          <p:nvGrpSpPr>
            <p:cNvPr id="17" name="Group 2"/>
            <p:cNvGrpSpPr/>
            <p:nvPr/>
          </p:nvGrpSpPr>
          <p:grpSpPr>
            <a:xfrm>
              <a:off x="0" y="9331960"/>
              <a:ext cx="18288000" cy="1028700"/>
              <a:chOff x="0" y="0"/>
              <a:chExt cx="4253089" cy="325032"/>
            </a:xfrm>
          </p:grpSpPr>
          <p:sp>
            <p:nvSpPr>
              <p:cNvPr id="21" name="Freeform 3"/>
              <p:cNvSpPr/>
              <p:nvPr/>
            </p:nvSpPr>
            <p:spPr>
              <a:xfrm>
                <a:off x="0" y="0"/>
                <a:ext cx="4253089" cy="325032"/>
              </a:xfrm>
              <a:custGeom>
                <a:avLst/>
                <a:gdLst/>
                <a:ahLst/>
                <a:cxnLst/>
                <a:rect l="l" t="t" r="r" b="b"/>
                <a:pathLst>
                  <a:path w="4253089" h="325032">
                    <a:moveTo>
                      <a:pt x="0" y="0"/>
                    </a:moveTo>
                    <a:lnTo>
                      <a:pt x="4253089" y="0"/>
                    </a:lnTo>
                    <a:lnTo>
                      <a:pt x="4253089" y="325032"/>
                    </a:lnTo>
                    <a:lnTo>
                      <a:pt x="0" y="325032"/>
                    </a:lnTo>
                    <a:close/>
                  </a:path>
                </a:pathLst>
              </a:custGeom>
              <a:no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600" y="9845730"/>
              <a:ext cx="8357799" cy="26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067" spc="53">
                  <a:solidFill>
                    <a:srgbClr val="5258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Connecticut Department of Energy &amp; Environmental Protection</a:t>
              </a:r>
            </a:p>
          </p:txBody>
        </p:sp>
        <p:sp>
          <p:nvSpPr>
            <p:cNvPr id="19" name="AutoShape 18"/>
            <p:cNvSpPr/>
            <p:nvPr/>
          </p:nvSpPr>
          <p:spPr>
            <a:xfrm>
              <a:off x="228600" y="9807630"/>
              <a:ext cx="17830800" cy="38100"/>
            </a:xfrm>
            <a:prstGeom prst="rect">
              <a:avLst/>
            </a:prstGeom>
            <a:solidFill>
              <a:srgbClr val="5258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915DB50-221C-450C-8E87-748DD0249FD1}"/>
              </a:ext>
            </a:extLst>
          </p:cNvPr>
          <p:cNvSpPr/>
          <p:nvPr/>
        </p:nvSpPr>
        <p:spPr>
          <a:xfrm>
            <a:off x="65855" y="1511303"/>
            <a:ext cx="8473359" cy="4042197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endParaRPr lang="en-US" sz="667">
              <a:cs typeface="Calibri"/>
            </a:endParaRPr>
          </a:p>
          <a:p>
            <a:pPr marL="381019" indent="-381019">
              <a:buFont typeface="Wingdings" panose="020B0604020202020204" pitchFamily="34" charset="0"/>
              <a:buChar char="§"/>
            </a:pPr>
            <a:r>
              <a:rPr lang="en-US" sz="2400" b="1">
                <a:solidFill>
                  <a:srgbClr val="1F497D"/>
                </a:solidFill>
                <a:latin typeface="Arial"/>
                <a:cs typeface="Arial"/>
              </a:rPr>
              <a:t>Killingworth, East Hampton, Thompson, Greenwich, Chester, Suffield</a:t>
            </a:r>
          </a:p>
          <a:p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838242" lvl="1" indent="-381019">
              <a:buFont typeface="Wingdings" panose="02070309020205020404" pitchFamily="49" charset="0"/>
              <a:buChar char="§"/>
            </a:pPr>
            <a:r>
              <a:rPr lang="en-US" sz="2400">
                <a:latin typeface="Arial"/>
                <a:cs typeface="Arial"/>
              </a:rPr>
              <a:t>DEEP sampled private wells</a:t>
            </a:r>
          </a:p>
          <a:p>
            <a:pPr marL="838242" lvl="1" indent="-381019">
              <a:buFont typeface="Wingdings" panose="02070309020205020404" pitchFamily="49" charset="0"/>
              <a:buChar char="§"/>
            </a:pPr>
            <a:r>
              <a:rPr lang="en-US" sz="2400">
                <a:latin typeface="Arial"/>
                <a:cs typeface="Arial"/>
              </a:rPr>
              <a:t>Provided bottled water as needed</a:t>
            </a:r>
          </a:p>
          <a:p>
            <a:pPr marL="838242" lvl="1" indent="-381019">
              <a:buFont typeface="Wingdings" panose="02070309020205020404" pitchFamily="49" charset="0"/>
              <a:buChar char="§"/>
            </a:pPr>
            <a:r>
              <a:rPr lang="en-US" sz="2400">
                <a:latin typeface="Arial"/>
                <a:cs typeface="Arial"/>
              </a:rPr>
              <a:t>Installed treatment systems where PFAS exceeds DPH Drinking Water Action Levels</a:t>
            </a:r>
          </a:p>
          <a:p>
            <a:pPr marL="838242" lvl="1" indent="-381019">
              <a:buFont typeface="Wingdings" panose="02070309020205020404" pitchFamily="49" charset="0"/>
              <a:buChar char="§"/>
            </a:pPr>
            <a:r>
              <a:rPr lang="en-US" sz="2400">
                <a:latin typeface="Arial"/>
                <a:cs typeface="Arial"/>
              </a:rPr>
              <a:t>Conducted environmental testing to identify PFAS sources</a:t>
            </a:r>
          </a:p>
          <a:p>
            <a:pPr marL="838242" lvl="1" indent="-381019">
              <a:buFont typeface="Wingdings" panose="02070309020205020404" pitchFamily="49" charset="0"/>
              <a:buChar char="§"/>
            </a:pPr>
            <a:r>
              <a:rPr lang="en-US" sz="2400">
                <a:latin typeface="Arial"/>
                <a:cs typeface="Arial"/>
              </a:rPr>
              <a:t>Provided guidance to municipalities and local health</a:t>
            </a:r>
            <a:endParaRPr lang="en-US" sz="1600">
              <a:latin typeface="Arial"/>
              <a:cs typeface="Arial"/>
            </a:endParaRPr>
          </a:p>
          <a:p>
            <a:pPr defTabSz="609630">
              <a:defRPr/>
            </a:pPr>
            <a:endParaRPr lang="en-US" sz="2400" b="1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1B364-E21E-4497-854C-9B1E3B023C52}"/>
              </a:ext>
            </a:extLst>
          </p:cNvPr>
          <p:cNvSpPr/>
          <p:nvPr/>
        </p:nvSpPr>
        <p:spPr>
          <a:xfrm>
            <a:off x="-1" y="239920"/>
            <a:ext cx="12039600" cy="1209545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A05E5FC2-79FA-4F77-9000-2405C1E130E0}"/>
              </a:ext>
            </a:extLst>
          </p:cNvPr>
          <p:cNvSpPr txBox="1"/>
          <p:nvPr/>
        </p:nvSpPr>
        <p:spPr>
          <a:xfrm>
            <a:off x="152400" y="630082"/>
            <a:ext cx="11825961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455"/>
              </a:lnSpc>
            </a:pPr>
            <a:r>
              <a:rPr lang="en-US" sz="3600" b="1" spc="67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PFAS PROJECTS: Potable Water Testing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FE9892A-F59E-4C48-B9A1-0DF6E3BD2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5" t="15484" r="23913"/>
          <a:stretch/>
        </p:blipFill>
        <p:spPr bwMode="auto">
          <a:xfrm>
            <a:off x="8077200" y="3932512"/>
            <a:ext cx="1891779" cy="226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Landfills.JPG">
            <a:extLst>
              <a:ext uri="{FF2B5EF4-FFF2-40B4-BE49-F238E27FC236}">
                <a16:creationId xmlns:a16="http://schemas.microsoft.com/office/drawing/2014/main" id="{E5DBC58C-6276-4426-AC45-F414794BF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339" y="1604410"/>
            <a:ext cx="2993911" cy="2080037"/>
          </a:xfrm>
          <a:prstGeom prst="rect">
            <a:avLst/>
          </a:prstGeom>
        </p:spPr>
      </p:pic>
      <p:pic>
        <p:nvPicPr>
          <p:cNvPr id="4" name="Picture 3" descr="Glass of water with bubbles">
            <a:extLst>
              <a:ext uri="{FF2B5EF4-FFF2-40B4-BE49-F238E27FC236}">
                <a16:creationId xmlns:a16="http://schemas.microsoft.com/office/drawing/2014/main" id="{4A436C12-8513-27F5-B41E-E0BA0054E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488" y="3877337"/>
            <a:ext cx="1447800" cy="21717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12D6CDF-5EA7-5655-B4E3-C30F223D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8080" y="600561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0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172200"/>
            <a:ext cx="12192000" cy="685800"/>
            <a:chOff x="0" y="9331960"/>
            <a:chExt cx="18288000" cy="1028700"/>
          </a:xfrm>
        </p:grpSpPr>
        <p:grpSp>
          <p:nvGrpSpPr>
            <p:cNvPr id="17" name="Group 2"/>
            <p:cNvGrpSpPr/>
            <p:nvPr/>
          </p:nvGrpSpPr>
          <p:grpSpPr>
            <a:xfrm>
              <a:off x="0" y="9331960"/>
              <a:ext cx="18288000" cy="1028700"/>
              <a:chOff x="0" y="0"/>
              <a:chExt cx="4253089" cy="325032"/>
            </a:xfrm>
          </p:grpSpPr>
          <p:sp>
            <p:nvSpPr>
              <p:cNvPr id="21" name="Freeform 3"/>
              <p:cNvSpPr/>
              <p:nvPr/>
            </p:nvSpPr>
            <p:spPr>
              <a:xfrm>
                <a:off x="0" y="0"/>
                <a:ext cx="4253089" cy="325032"/>
              </a:xfrm>
              <a:custGeom>
                <a:avLst/>
                <a:gdLst/>
                <a:ahLst/>
                <a:cxnLst/>
                <a:rect l="l" t="t" r="r" b="b"/>
                <a:pathLst>
                  <a:path w="4253089" h="325032">
                    <a:moveTo>
                      <a:pt x="0" y="0"/>
                    </a:moveTo>
                    <a:lnTo>
                      <a:pt x="4253089" y="0"/>
                    </a:lnTo>
                    <a:lnTo>
                      <a:pt x="4253089" y="325032"/>
                    </a:lnTo>
                    <a:lnTo>
                      <a:pt x="0" y="325032"/>
                    </a:lnTo>
                    <a:close/>
                  </a:path>
                </a:pathLst>
              </a:custGeom>
              <a:no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600" y="9845730"/>
              <a:ext cx="8357799" cy="26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067" spc="53">
                  <a:solidFill>
                    <a:srgbClr val="5258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Connecticut Department of Energy &amp; Environmental Protection</a:t>
              </a:r>
            </a:p>
          </p:txBody>
        </p:sp>
        <p:sp>
          <p:nvSpPr>
            <p:cNvPr id="19" name="AutoShape 18"/>
            <p:cNvSpPr/>
            <p:nvPr/>
          </p:nvSpPr>
          <p:spPr>
            <a:xfrm>
              <a:off x="228600" y="9807630"/>
              <a:ext cx="17830800" cy="38100"/>
            </a:xfrm>
            <a:prstGeom prst="rect">
              <a:avLst/>
            </a:prstGeom>
            <a:solidFill>
              <a:srgbClr val="5258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915DB50-221C-450C-8E87-748DD0249FD1}"/>
              </a:ext>
            </a:extLst>
          </p:cNvPr>
          <p:cNvSpPr/>
          <p:nvPr/>
        </p:nvSpPr>
        <p:spPr>
          <a:xfrm>
            <a:off x="65855" y="1511303"/>
            <a:ext cx="8473359" cy="533544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endParaRPr lang="en-US" sz="667">
              <a:cs typeface="Calibri"/>
            </a:endParaRPr>
          </a:p>
          <a:p>
            <a:pPr defTabSz="609630">
              <a:defRPr/>
            </a:pPr>
            <a:endParaRPr lang="en-US" sz="2400" b="1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1B364-E21E-4497-854C-9B1E3B023C52}"/>
              </a:ext>
            </a:extLst>
          </p:cNvPr>
          <p:cNvSpPr/>
          <p:nvPr/>
        </p:nvSpPr>
        <p:spPr>
          <a:xfrm>
            <a:off x="-1" y="239920"/>
            <a:ext cx="12039600" cy="1209545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A05E5FC2-79FA-4F77-9000-2405C1E130E0}"/>
              </a:ext>
            </a:extLst>
          </p:cNvPr>
          <p:cNvSpPr txBox="1"/>
          <p:nvPr/>
        </p:nvSpPr>
        <p:spPr>
          <a:xfrm>
            <a:off x="152400" y="619406"/>
            <a:ext cx="11825961" cy="55925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455"/>
              </a:lnSpc>
            </a:pPr>
            <a:r>
              <a:rPr lang="en-US" sz="3734" b="1" spc="67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PFAS PROJECTS: AFFF Ban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8707D-660B-85F6-7E9D-D3376EF772E5}"/>
              </a:ext>
            </a:extLst>
          </p:cNvPr>
          <p:cNvSpPr txBox="1"/>
          <p:nvPr/>
        </p:nvSpPr>
        <p:spPr>
          <a:xfrm>
            <a:off x="-149992" y="1890674"/>
            <a:ext cx="8689206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lvl="1" defTabSz="609630">
              <a:defRPr/>
            </a:pPr>
            <a:r>
              <a:rPr lang="en-US" sz="3000" b="1">
                <a:solidFill>
                  <a:prstClr val="black"/>
                </a:solidFill>
                <a:latin typeface="Arial"/>
                <a:cs typeface="Arial"/>
              </a:rPr>
              <a:t>Implemented Legislation Banning AFFF Use </a:t>
            </a:r>
          </a:p>
          <a:p>
            <a:pPr marL="457223" lvl="1" defTabSz="609630"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74485"/>
              </a:solidFill>
              <a:effectLst/>
              <a:uLnTx/>
              <a:uFillTx/>
              <a:latin typeface="Arial"/>
              <a:cs typeface="Arial"/>
              <a:hlinkClick r:id="rId3"/>
            </a:endParaRPr>
          </a:p>
          <a:p>
            <a:pPr marL="457223" lvl="1" defTabSz="609630"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74485"/>
                </a:solidFill>
                <a:effectLst/>
                <a:uLnTx/>
                <a:uFillTx/>
                <a:latin typeface="Arial"/>
                <a:cs typeface="Arial"/>
                <a:hlinkClick r:id="rId3"/>
              </a:rPr>
              <a:t>CGS Section </a:t>
            </a:r>
            <a:r>
              <a:rPr lang="en-US" sz="3000">
                <a:solidFill>
                  <a:srgbClr val="174485"/>
                </a:solidFill>
                <a:latin typeface="Arial"/>
                <a:cs typeface="Arial"/>
                <a:hlinkClick r:id="rId3"/>
              </a:rPr>
              <a:t>22a-903a (PA 21-191) –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74485"/>
                </a:solidFill>
                <a:effectLst/>
                <a:uLnTx/>
                <a:uFillTx/>
                <a:latin typeface="Arial"/>
                <a:cs typeface="Arial"/>
                <a:hlinkClick r:id="rId3"/>
              </a:rPr>
              <a:t>AFFF Use Ban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17448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23" lvl="1" defTabSz="609630">
              <a:defRPr/>
            </a:pPr>
            <a:endParaRPr lang="en-US" b="1">
              <a:solidFill>
                <a:prstClr val="black"/>
              </a:solidFill>
              <a:latin typeface="Arial"/>
              <a:cs typeface="Arial"/>
            </a:endParaRPr>
          </a:p>
          <a:p>
            <a:pPr marL="1143057" lvl="2" indent="-381019" defTabSz="609630"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prstClr val="black"/>
                </a:solidFill>
                <a:latin typeface="Arial"/>
                <a:cs typeface="Arial"/>
              </a:rPr>
              <a:t>Banned firefighter training with AFFF upon passage, July 13, 2021 </a:t>
            </a:r>
          </a:p>
          <a:p>
            <a:pPr marL="1146175" lvl="2" indent="-381000" defTabSz="609630"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prstClr val="black"/>
                </a:solidFill>
                <a:latin typeface="Arial"/>
                <a:cs typeface="Arial"/>
              </a:rPr>
              <a:t>Banned most AFFF uses as of 10/1/21</a:t>
            </a:r>
          </a:p>
          <a:p>
            <a:pPr marL="1146175" lvl="2" indent="-381000" defTabSz="609630"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prstClr val="black"/>
                </a:solidFill>
                <a:latin typeface="Arial"/>
                <a:cs typeface="Arial"/>
              </a:rPr>
              <a:t>Directed DEEP to initiate an AFFF Take-Back Program (began April 2021)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B6A6D7-9C8D-1A63-2D5E-0C252DCE8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1591482"/>
            <a:ext cx="2814450" cy="430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FD72239-D9F3-CF9A-0EFB-B2342CEF2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080" y="600561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36823E-BCE6-433E-951B-26B57D5C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85" y="400912"/>
            <a:ext cx="10962894" cy="894488"/>
          </a:xfrm>
        </p:spPr>
        <p:txBody>
          <a:bodyPr/>
          <a:lstStyle/>
          <a:p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AFFF Updates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B7A2-4496-4768-B8E1-B655F8DB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10/24/2023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C5BC9-2489-42F6-90A8-8708440B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Connecticut Department of Energy &amp; Environmental Protection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31CFB2-7BE5-49EC-AF1E-3DBFA7924A7A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228600" y="1295400"/>
            <a:ext cx="7588251" cy="5059415"/>
          </a:xfrm>
          <a:prstGeom prst="rect">
            <a:avLst/>
          </a:prstGeom>
          <a:solidFill>
            <a:schemeClr val="bg2"/>
          </a:solidFill>
          <a:ln w="15875" cmpd="thinThick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79515"/>
                      <a:gd name="connsiteY0" fmla="*/ 0 h 4653653"/>
                      <a:gd name="connsiteX1" fmla="*/ 6879515 w 6879515"/>
                      <a:gd name="connsiteY1" fmla="*/ 0 h 4653653"/>
                      <a:gd name="connsiteX2" fmla="*/ 6879515 w 6879515"/>
                      <a:gd name="connsiteY2" fmla="*/ 4653653 h 4653653"/>
                      <a:gd name="connsiteX3" fmla="*/ 0 w 6879515"/>
                      <a:gd name="connsiteY3" fmla="*/ 4653653 h 4653653"/>
                      <a:gd name="connsiteX4" fmla="*/ 0 w 6879515"/>
                      <a:gd name="connsiteY4" fmla="*/ 0 h 46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9515" h="4653653" fill="none" extrusionOk="0">
                        <a:moveTo>
                          <a:pt x="0" y="0"/>
                        </a:moveTo>
                        <a:cubicBezTo>
                          <a:pt x="914804" y="-49533"/>
                          <a:pt x="3856025" y="-14809"/>
                          <a:pt x="6879515" y="0"/>
                        </a:cubicBezTo>
                        <a:cubicBezTo>
                          <a:pt x="6967154" y="1606224"/>
                          <a:pt x="6806836" y="2375308"/>
                          <a:pt x="6879515" y="4653653"/>
                        </a:cubicBezTo>
                        <a:cubicBezTo>
                          <a:pt x="6177205" y="4605422"/>
                          <a:pt x="1921432" y="4738108"/>
                          <a:pt x="0" y="4653653"/>
                        </a:cubicBezTo>
                        <a:cubicBezTo>
                          <a:pt x="-38581" y="3636367"/>
                          <a:pt x="63341" y="1186648"/>
                          <a:pt x="0" y="0"/>
                        </a:cubicBezTo>
                        <a:close/>
                      </a:path>
                      <a:path w="6879515" h="4653653" stroke="0" extrusionOk="0">
                        <a:moveTo>
                          <a:pt x="0" y="0"/>
                        </a:moveTo>
                        <a:cubicBezTo>
                          <a:pt x="2718522" y="118645"/>
                          <a:pt x="4588586" y="116012"/>
                          <a:pt x="6879515" y="0"/>
                        </a:cubicBezTo>
                        <a:cubicBezTo>
                          <a:pt x="6746633" y="1725002"/>
                          <a:pt x="6964466" y="3336848"/>
                          <a:pt x="6879515" y="4653653"/>
                        </a:cubicBezTo>
                        <a:cubicBezTo>
                          <a:pt x="5698398" y="4788253"/>
                          <a:pt x="1457368" y="4496457"/>
                          <a:pt x="0" y="4653653"/>
                        </a:cubicBezTo>
                        <a:cubicBezTo>
                          <a:pt x="-20187" y="3692643"/>
                          <a:pt x="-152480" y="11315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60960" tIns="30480" rIns="60960" bIns="30480" rtlCol="0" anchor="ctr" anchorCtr="0">
            <a:noAutofit/>
          </a:bodyPr>
          <a:lstStyle/>
          <a:p>
            <a:pPr marL="152408" indent="0">
              <a:buNone/>
              <a:defRPr/>
            </a:pPr>
            <a:r>
              <a:rPr lang="en-US" sz="2800" b="1">
                <a:solidFill>
                  <a:srgbClr val="FF0000"/>
                </a:solidFill>
                <a:latin typeface="Arial"/>
                <a:cs typeface="Arial"/>
              </a:rPr>
              <a:t>NOVs are being issued by DEEP for AFFF releases!</a:t>
            </a:r>
          </a:p>
          <a:p>
            <a:pPr marL="152408" indent="0">
              <a:buNone/>
              <a:defRPr/>
            </a:pPr>
            <a:r>
              <a:rPr lang="en-US" sz="2400" i="1">
                <a:solidFill>
                  <a:srgbClr val="174485"/>
                </a:solidFill>
                <a:latin typeface="Arial"/>
                <a:cs typeface="Arial"/>
              </a:rPr>
              <a:t>Ban interpretation note: It is not a violation to possess AFFF – violation occurs when it is released.</a:t>
            </a:r>
          </a:p>
          <a:p>
            <a:pPr marL="152408" indent="0">
              <a:buNone/>
              <a:defRPr/>
            </a:pPr>
            <a:endParaRPr lang="en-US" sz="2400" i="1">
              <a:solidFill>
                <a:srgbClr val="174485"/>
              </a:solidFill>
              <a:latin typeface="Arial"/>
              <a:cs typeface="Arial"/>
            </a:endParaRPr>
          </a:p>
          <a:p>
            <a:pPr marL="152408" indent="0">
              <a:buNone/>
              <a:defRPr/>
            </a:pPr>
            <a:r>
              <a:rPr lang="en-US" sz="2400" b="1">
                <a:solidFill>
                  <a:srgbClr val="174485"/>
                </a:solidFill>
                <a:latin typeface="Arial"/>
                <a:cs typeface="Arial"/>
              </a:rPr>
              <a:t>REMINDERS &amp; CAUTIONS:</a:t>
            </a:r>
          </a:p>
          <a:p>
            <a:pPr marL="611894" lvl="1" indent="-28575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FF0000"/>
                </a:solidFill>
                <a:latin typeface="Arial"/>
                <a:cs typeface="Arial"/>
              </a:rPr>
              <a:t>Do NOT dispose of empty AFFF containers in regular trash!</a:t>
            </a:r>
            <a:endParaRPr lang="en-US" sz="2000" b="0">
              <a:solidFill>
                <a:srgbClr val="174485"/>
              </a:solidFill>
              <a:latin typeface="Arial"/>
              <a:cs typeface="Arial"/>
            </a:endParaRPr>
          </a:p>
          <a:p>
            <a:pPr marL="611894" lvl="1" indent="-285750"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174485"/>
                </a:solidFill>
                <a:latin typeface="Arial"/>
                <a:cs typeface="Arial"/>
              </a:rPr>
              <a:t>Remind firefighters not to use any remaining on-board AFFF</a:t>
            </a:r>
          </a:p>
          <a:p>
            <a:pPr marL="611894" lvl="1" indent="-285750"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174485"/>
                </a:solidFill>
                <a:latin typeface="Arial"/>
                <a:cs typeface="Arial"/>
              </a:rPr>
              <a:t>Use external </a:t>
            </a:r>
            <a:r>
              <a:rPr lang="en-US" sz="2000" b="0" err="1">
                <a:solidFill>
                  <a:srgbClr val="174485"/>
                </a:solidFill>
                <a:latin typeface="Arial"/>
                <a:cs typeface="Arial"/>
              </a:rPr>
              <a:t>eductor</a:t>
            </a:r>
            <a:r>
              <a:rPr lang="en-US" sz="2000" b="0">
                <a:solidFill>
                  <a:srgbClr val="174485"/>
                </a:solidFill>
                <a:latin typeface="Arial"/>
                <a:cs typeface="Arial"/>
              </a:rPr>
              <a:t> with Green (fluorine-free) foam concentrate </a:t>
            </a:r>
          </a:p>
        </p:txBody>
      </p:sp>
      <p:pic>
        <p:nvPicPr>
          <p:cNvPr id="8" name="Picture 7" descr="A yellow and red triangle sign with a black exclamation mark&#10;&#10;Description automatically generated">
            <a:extLst>
              <a:ext uri="{FF2B5EF4-FFF2-40B4-BE49-F238E27FC236}">
                <a16:creationId xmlns:a16="http://schemas.microsoft.com/office/drawing/2014/main" id="{D78C29B1-6FEB-C51A-313B-B5899279D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97103" y="1624502"/>
            <a:ext cx="3787064" cy="3364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6980D-B1EF-0491-53D4-9031629FFBB0}"/>
              </a:ext>
            </a:extLst>
          </p:cNvPr>
          <p:cNvSpPr txBox="1"/>
          <p:nvPr/>
        </p:nvSpPr>
        <p:spPr>
          <a:xfrm>
            <a:off x="8449637" y="4977713"/>
            <a:ext cx="37279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mediawiki.org/wiki/File:Warning_icon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0672F79-8AB7-ED65-CEE5-AA6F9522A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8080" y="600561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52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4001" y="4026823"/>
            <a:ext cx="7186803" cy="2400657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457223" lvl="1" defTabSz="609630">
              <a:defRPr/>
            </a:pPr>
            <a:endParaRPr lang="en-US" sz="667" b="1">
              <a:solidFill>
                <a:prstClr val="black"/>
              </a:solidFill>
              <a:latin typeface="Arial"/>
              <a:cs typeface="Arial"/>
            </a:endParaRPr>
          </a:p>
          <a:p>
            <a:pPr marL="495325" indent="-342917">
              <a:buFont typeface="Wingdings" panose="05000000000000000000" pitchFamily="2" charset="2"/>
              <a:buChar char="ü"/>
              <a:defRPr/>
            </a:pPr>
            <a:r>
              <a:rPr lang="en-US" sz="2400">
                <a:solidFill>
                  <a:srgbClr val="1F497D"/>
                </a:solidFill>
                <a:latin typeface="Arial"/>
                <a:cs typeface="Arial"/>
              </a:rPr>
              <a:t>Phase 2 – PFAS Decontamination Study/ Regional Foam Trailer Cleaning: </a:t>
            </a:r>
          </a:p>
          <a:p>
            <a:pPr marL="800140" lvl="1" indent="-342917">
              <a:buFont typeface="Wingdings" panose="05000000000000000000" pitchFamily="2" charset="2"/>
              <a:buChar char="§"/>
              <a:defRPr/>
            </a:pPr>
            <a:r>
              <a:rPr lang="en-US" sz="2133">
                <a:latin typeface="Arial"/>
                <a:cs typeface="Arial"/>
              </a:rPr>
              <a:t>Summer 2021-2022  </a:t>
            </a:r>
          </a:p>
          <a:p>
            <a:pPr marL="800140" lvl="1" indent="-342917">
              <a:buFont typeface="Wingdings" panose="05000000000000000000" pitchFamily="2" charset="2"/>
              <a:buChar char="§"/>
              <a:defRPr/>
            </a:pPr>
            <a:r>
              <a:rPr lang="en-US" sz="2133">
                <a:latin typeface="Arial"/>
                <a:cs typeface="Arial"/>
              </a:rPr>
              <a:t>Purchase of new foam trailers is underway</a:t>
            </a:r>
          </a:p>
          <a:p>
            <a:pPr marL="495325" indent="-342917" defTabSz="609630">
              <a:buFont typeface="Wingdings" panose="05000000000000000000" pitchFamily="2" charset="2"/>
              <a:buChar char="ü"/>
              <a:defRPr/>
            </a:pPr>
            <a:endParaRPr lang="en-US" sz="667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27" indent="-381019">
              <a:buFont typeface="Wingdings" panose="05000000000000000000" pitchFamily="2" charset="2"/>
              <a:buChar char="q"/>
              <a:defRPr/>
            </a:pPr>
            <a:r>
              <a:rPr lang="en-US" sz="2400">
                <a:solidFill>
                  <a:srgbClr val="174485"/>
                </a:solidFill>
                <a:latin typeface="Arial"/>
                <a:cs typeface="Arial"/>
              </a:rPr>
              <a:t>Phase 3 – Dispose of AFFF from ~400 municipal fire trucks</a:t>
            </a:r>
            <a:r>
              <a:rPr lang="en-US" sz="2400">
                <a:solidFill>
                  <a:srgbClr val="1F497D"/>
                </a:solidFill>
                <a:latin typeface="Arial"/>
                <a:cs typeface="Arial"/>
              </a:rPr>
              <a:t>: </a:t>
            </a:r>
            <a:r>
              <a:rPr lang="en-US" sz="2133">
                <a:latin typeface="Arial"/>
                <a:cs typeface="Arial"/>
              </a:rPr>
              <a:t>Pending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228600"/>
            <a:ext cx="12039601" cy="1032755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254000" y="514776"/>
            <a:ext cx="10261600" cy="55925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defTabSz="609630">
              <a:lnSpc>
                <a:spcPts val="4455"/>
              </a:lnSpc>
              <a:defRPr/>
            </a:pPr>
            <a:r>
              <a:rPr lang="en-US" sz="3734" b="1" spc="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AFFF Take-Back Program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55381" y="6152726"/>
            <a:ext cx="12192000" cy="685800"/>
            <a:chOff x="0" y="9331960"/>
            <a:chExt cx="18288000" cy="1028700"/>
          </a:xfrm>
        </p:grpSpPr>
        <p:grpSp>
          <p:nvGrpSpPr>
            <p:cNvPr id="25" name="Group 2"/>
            <p:cNvGrpSpPr/>
            <p:nvPr/>
          </p:nvGrpSpPr>
          <p:grpSpPr>
            <a:xfrm>
              <a:off x="0" y="9331960"/>
              <a:ext cx="18288000" cy="1028700"/>
              <a:chOff x="0" y="0"/>
              <a:chExt cx="4253089" cy="325032"/>
            </a:xfrm>
          </p:grpSpPr>
          <p:sp>
            <p:nvSpPr>
              <p:cNvPr id="29" name="Freeform 3"/>
              <p:cNvSpPr/>
              <p:nvPr/>
            </p:nvSpPr>
            <p:spPr>
              <a:xfrm>
                <a:off x="0" y="0"/>
                <a:ext cx="4253089" cy="325032"/>
              </a:xfrm>
              <a:custGeom>
                <a:avLst/>
                <a:gdLst/>
                <a:ahLst/>
                <a:cxnLst/>
                <a:rect l="l" t="t" r="r" b="b"/>
                <a:pathLst>
                  <a:path w="4253089" h="325032">
                    <a:moveTo>
                      <a:pt x="0" y="0"/>
                    </a:moveTo>
                    <a:lnTo>
                      <a:pt x="4253089" y="0"/>
                    </a:lnTo>
                    <a:lnTo>
                      <a:pt x="4253089" y="325032"/>
                    </a:lnTo>
                    <a:lnTo>
                      <a:pt x="0" y="325032"/>
                    </a:lnTo>
                    <a:close/>
                  </a:path>
                </a:pathLst>
              </a:custGeom>
              <a:no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AutoShape 18"/>
            <p:cNvSpPr/>
            <p:nvPr/>
          </p:nvSpPr>
          <p:spPr>
            <a:xfrm>
              <a:off x="228600" y="9807630"/>
              <a:ext cx="17830800" cy="38100"/>
            </a:xfrm>
            <a:prstGeom prst="rect">
              <a:avLst/>
            </a:prstGeom>
            <a:solidFill>
              <a:srgbClr val="5258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7D07DF15-B9D4-4955-958F-9DE5D3B6F206}"/>
              </a:ext>
            </a:extLst>
          </p:cNvPr>
          <p:cNvSpPr txBox="1"/>
          <p:nvPr/>
        </p:nvSpPr>
        <p:spPr>
          <a:xfrm>
            <a:off x="152400" y="6496785"/>
            <a:ext cx="8235576" cy="175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93"/>
              </a:lnSpc>
              <a:defRPr/>
            </a:pPr>
            <a:r>
              <a:rPr lang="en-US" sz="1067" spc="53">
                <a:solidFill>
                  <a:srgbClr val="52584D"/>
                </a:solidFill>
                <a:latin typeface="Arial"/>
                <a:cs typeface="Arial"/>
              </a:rPr>
              <a:t>Connecticut Department of Energy &amp; Environmental Protection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EC1CAFE-91C0-46BF-A37A-8343D43F4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9" t="-127" r="12312" b="127"/>
          <a:stretch/>
        </p:blipFill>
        <p:spPr>
          <a:xfrm>
            <a:off x="9482856" y="1430558"/>
            <a:ext cx="2065489" cy="20982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6308610-B468-7052-6CB4-3197FC7ABF1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/>
          <a:srcRect l="-1035" t="-1550" r="1034" b="1550"/>
          <a:stretch/>
        </p:blipFill>
        <p:spPr>
          <a:xfrm>
            <a:off x="7815387" y="4525038"/>
            <a:ext cx="4235727" cy="1912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B11D50-8245-4986-8937-6B0C48C10E0C}"/>
              </a:ext>
            </a:extLst>
          </p:cNvPr>
          <p:cNvSpPr txBox="1"/>
          <p:nvPr/>
        </p:nvSpPr>
        <p:spPr>
          <a:xfrm>
            <a:off x="355381" y="1408025"/>
            <a:ext cx="8215547" cy="2626232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defTabSz="609630">
              <a:defRPr/>
            </a:pPr>
            <a:r>
              <a:rPr lang="en-US" sz="2667" b="1">
                <a:latin typeface="Arial"/>
                <a:cs typeface="Arial"/>
              </a:rPr>
              <a:t>Joint DEEP/DESPP Effort – CT Leads the Nation</a:t>
            </a:r>
            <a:endParaRPr lang="en-US" sz="2667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>
              <a:defRPr/>
            </a:pPr>
            <a:endParaRPr lang="en-US" sz="667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325" indent="-342917">
              <a:buFont typeface="Wingdings" panose="05000000000000000000" pitchFamily="2" charset="2"/>
              <a:buChar char="ü"/>
              <a:defRPr/>
            </a:pPr>
            <a:r>
              <a:rPr lang="en-US" sz="2400">
                <a:solidFill>
                  <a:srgbClr val="174485"/>
                </a:solidFill>
                <a:latin typeface="Arial"/>
                <a:cs typeface="Arial"/>
              </a:rPr>
              <a:t>Phase 1 – Container Collection &amp; Disposal of AFFF concentrate from state/municipal fire departments</a:t>
            </a:r>
          </a:p>
          <a:p>
            <a:pPr marL="800140" lvl="1" indent="-342917" defTabSz="609630">
              <a:buFont typeface="Wingdings" panose="05000000000000000000" pitchFamily="2" charset="2"/>
              <a:buChar char="§"/>
              <a:defRPr/>
            </a:pPr>
            <a:r>
              <a:rPr lang="en-US" sz="2133">
                <a:latin typeface="Arial"/>
                <a:cs typeface="Arial"/>
              </a:rPr>
              <a:t>Launched in April 2021; Completed March 2022</a:t>
            </a:r>
          </a:p>
          <a:p>
            <a:pPr marL="800140" lvl="1" indent="-342917">
              <a:buFont typeface="Wingdings" panose="05000000000000000000" pitchFamily="2" charset="2"/>
              <a:buChar char="§"/>
              <a:defRPr/>
            </a:pPr>
            <a:r>
              <a:rPr lang="en-US" sz="2133" b="1">
                <a:latin typeface="Arial"/>
                <a:cs typeface="Arial"/>
              </a:rPr>
              <a:t>35,300 gal.+ collected from &gt;250 town fire departments</a:t>
            </a:r>
          </a:p>
          <a:p>
            <a:pPr marL="800140" lvl="1" indent="-342917">
              <a:buFont typeface="Wingdings" panose="05000000000000000000" pitchFamily="2" charset="2"/>
              <a:buChar char="§"/>
              <a:defRPr/>
            </a:pPr>
            <a:r>
              <a:rPr lang="en-US" sz="2133" b="1">
                <a:latin typeface="Arial"/>
                <a:cs typeface="Arial"/>
              </a:rPr>
              <a:t>Cost of approx. $850,000 </a:t>
            </a:r>
            <a:r>
              <a:rPr lang="en-US" sz="2133">
                <a:latin typeface="Arial"/>
                <a:cs typeface="Arial"/>
              </a:rPr>
              <a:t>for pick up and safe disposal of AFFF in containers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4C53B1-B430-418D-AA5D-A213C3D08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621" r="26808" b="-1875"/>
          <a:stretch/>
        </p:blipFill>
        <p:spPr>
          <a:xfrm>
            <a:off x="7417686" y="3725112"/>
            <a:ext cx="1582839" cy="1723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421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36823E-BCE6-433E-951B-26B57D5C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85" y="400912"/>
            <a:ext cx="10962894" cy="894488"/>
          </a:xfrm>
        </p:spPr>
        <p:txBody>
          <a:bodyPr/>
          <a:lstStyle/>
          <a:p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AFFF UPDATES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B7A2-4496-4768-B8E1-B655F8DB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10/24/2023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C5BC9-2489-42F6-90A8-8708440B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Connecticut Department of Energy &amp; Environmental Protection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31CFB2-7BE5-49EC-AF1E-3DBFA7924A7A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75534" y="1056640"/>
            <a:ext cx="7033580" cy="5298175"/>
          </a:xfrm>
          <a:prstGeom prst="rect">
            <a:avLst/>
          </a:prstGeom>
          <a:solidFill>
            <a:schemeClr val="bg2"/>
          </a:solidFill>
          <a:ln w="15875" cmpd="thinThick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79515"/>
                      <a:gd name="connsiteY0" fmla="*/ 0 h 4653653"/>
                      <a:gd name="connsiteX1" fmla="*/ 6879515 w 6879515"/>
                      <a:gd name="connsiteY1" fmla="*/ 0 h 4653653"/>
                      <a:gd name="connsiteX2" fmla="*/ 6879515 w 6879515"/>
                      <a:gd name="connsiteY2" fmla="*/ 4653653 h 4653653"/>
                      <a:gd name="connsiteX3" fmla="*/ 0 w 6879515"/>
                      <a:gd name="connsiteY3" fmla="*/ 4653653 h 4653653"/>
                      <a:gd name="connsiteX4" fmla="*/ 0 w 6879515"/>
                      <a:gd name="connsiteY4" fmla="*/ 0 h 46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9515" h="4653653" fill="none" extrusionOk="0">
                        <a:moveTo>
                          <a:pt x="0" y="0"/>
                        </a:moveTo>
                        <a:cubicBezTo>
                          <a:pt x="914804" y="-49533"/>
                          <a:pt x="3856025" y="-14809"/>
                          <a:pt x="6879515" y="0"/>
                        </a:cubicBezTo>
                        <a:cubicBezTo>
                          <a:pt x="6967154" y="1606224"/>
                          <a:pt x="6806836" y="2375308"/>
                          <a:pt x="6879515" y="4653653"/>
                        </a:cubicBezTo>
                        <a:cubicBezTo>
                          <a:pt x="6177205" y="4605422"/>
                          <a:pt x="1921432" y="4738108"/>
                          <a:pt x="0" y="4653653"/>
                        </a:cubicBezTo>
                        <a:cubicBezTo>
                          <a:pt x="-38581" y="3636367"/>
                          <a:pt x="63341" y="1186648"/>
                          <a:pt x="0" y="0"/>
                        </a:cubicBezTo>
                        <a:close/>
                      </a:path>
                      <a:path w="6879515" h="4653653" stroke="0" extrusionOk="0">
                        <a:moveTo>
                          <a:pt x="0" y="0"/>
                        </a:moveTo>
                        <a:cubicBezTo>
                          <a:pt x="2718522" y="118645"/>
                          <a:pt x="4588586" y="116012"/>
                          <a:pt x="6879515" y="0"/>
                        </a:cubicBezTo>
                        <a:cubicBezTo>
                          <a:pt x="6746633" y="1725002"/>
                          <a:pt x="6964466" y="3336848"/>
                          <a:pt x="6879515" y="4653653"/>
                        </a:cubicBezTo>
                        <a:cubicBezTo>
                          <a:pt x="5698398" y="4788253"/>
                          <a:pt x="1457368" y="4496457"/>
                          <a:pt x="0" y="4653653"/>
                        </a:cubicBezTo>
                        <a:cubicBezTo>
                          <a:pt x="-20187" y="3692643"/>
                          <a:pt x="-152480" y="11315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60960" tIns="30480" rIns="60960" bIns="30480" rtlCol="0" anchor="ctr" anchorCtr="0">
            <a:noAutofit/>
          </a:bodyPr>
          <a:lstStyle/>
          <a:p>
            <a:pPr marL="669044" lvl="1" indent="-342900">
              <a:buFont typeface="Wingdings" panose="05000000000000000000" pitchFamily="2" charset="2"/>
              <a:buChar char="Ø"/>
              <a:defRPr/>
            </a:pPr>
            <a:r>
              <a:rPr lang="en-US" sz="2800">
                <a:solidFill>
                  <a:srgbClr val="174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DESPP $3M funds to be used during FY24:</a:t>
            </a:r>
          </a:p>
          <a:p>
            <a:pPr marL="966224" lvl="2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0">
                <a:solidFill>
                  <a:srgbClr val="174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 fire apparatus decontamination/conversion and AFFF disposal</a:t>
            </a:r>
          </a:p>
          <a:p>
            <a:pPr marL="966224" lvl="2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boats</a:t>
            </a:r>
            <a:r>
              <a:rPr lang="en-US" sz="2800">
                <a:solidFill>
                  <a:srgbClr val="174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PRO/</a:t>
            </a:r>
            <a:r>
              <a:rPr lang="en-US" sz="2800" b="1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paks</a:t>
            </a:r>
            <a:r>
              <a:rPr lang="en-US" sz="2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174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eligible </a:t>
            </a:r>
          </a:p>
          <a:p>
            <a:pPr marL="966224" lvl="2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srgbClr val="174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on reimbursement program pending from DESPP</a:t>
            </a:r>
          </a:p>
        </p:txBody>
      </p:sp>
      <p:pic>
        <p:nvPicPr>
          <p:cNvPr id="10" name="Picture 9" descr="A firefighter spraying water on a truck&#10;&#10;Description automatically generated">
            <a:extLst>
              <a:ext uri="{FF2B5EF4-FFF2-40B4-BE49-F238E27FC236}">
                <a16:creationId xmlns:a16="http://schemas.microsoft.com/office/drawing/2014/main" id="{A07D8691-2755-91DD-4A59-5B5F2482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116" y="3640853"/>
            <a:ext cx="4027688" cy="2617997"/>
          </a:xfrm>
          <a:prstGeom prst="rect">
            <a:avLst/>
          </a:prstGeom>
        </p:spPr>
      </p:pic>
      <p:pic>
        <p:nvPicPr>
          <p:cNvPr id="12" name="Picture 11" descr="A firetruck towing a boat&#10;&#10;Description automatically generated">
            <a:extLst>
              <a:ext uri="{FF2B5EF4-FFF2-40B4-BE49-F238E27FC236}">
                <a16:creationId xmlns:a16="http://schemas.microsoft.com/office/drawing/2014/main" id="{F18F7CCA-F378-5184-D208-54A49731A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88" y="1066557"/>
            <a:ext cx="3941865" cy="2438644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AE158A5-42CC-5D70-DCEC-796600921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080" y="600561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530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 Page">
  <a:themeElements>
    <a:clrScheme name="Custom 1">
      <a:dk1>
        <a:srgbClr val="3F3F3F"/>
      </a:dk1>
      <a:lt1>
        <a:sysClr val="window" lastClr="FFFFFF"/>
      </a:lt1>
      <a:dk2>
        <a:srgbClr val="0D2D6C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Public Sans (custom)">
      <a:majorFont>
        <a:latin typeface="Public Sans ExtraBold"/>
        <a:ea typeface=""/>
        <a:cs typeface=""/>
      </a:majorFont>
      <a:minorFont>
        <a:latin typeface="Public Sans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EP_2022_Template" id="{11ADC2F8-6AC9-4A3E-9EB2-DBE9872521F4}" vid="{6953BA63-F378-47E8-9590-0E131D50D1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793fdbd-6b64-432d-b2fa-f99a797eaab7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85CF2ACFC35842B7F6607C279E00D2" ma:contentTypeVersion="16" ma:contentTypeDescription="Create a new document." ma:contentTypeScope="" ma:versionID="5c09df296333ec9027b76e0d989769e8">
  <xsd:schema xmlns:xsd="http://www.w3.org/2001/XMLSchema" xmlns:xs="http://www.w3.org/2001/XMLSchema" xmlns:p="http://schemas.microsoft.com/office/2006/metadata/properties" xmlns:ns1="http://schemas.microsoft.com/sharepoint/v3" xmlns:ns3="74b1370e-1763-47ad-97cc-61f163e2f43b" xmlns:ns4="6793fdbd-6b64-432d-b2fa-f99a797eaab7" targetNamespace="http://schemas.microsoft.com/office/2006/metadata/properties" ma:root="true" ma:fieldsID="38948fd7ef519647109c76a515e2052d" ns1:_="" ns3:_="" ns4:_="">
    <xsd:import namespace="http://schemas.microsoft.com/sharepoint/v3"/>
    <xsd:import namespace="74b1370e-1763-47ad-97cc-61f163e2f43b"/>
    <xsd:import namespace="6793fdbd-6b64-432d-b2fa-f99a797eaab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b1370e-1763-47ad-97cc-61f163e2f4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3fdbd-6b64-432d-b2fa-f99a797eaa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9C7F73-FEE2-4E4B-ACC7-AA3296DDA5C6}">
  <ds:schemaRefs>
    <ds:schemaRef ds:uri="6793fdbd-6b64-432d-b2fa-f99a797eaab7"/>
    <ds:schemaRef ds:uri="74b1370e-1763-47ad-97cc-61f163e2f4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1D82DE-7428-4DC2-8457-C8C7A7FEF43C}">
  <ds:schemaRefs>
    <ds:schemaRef ds:uri="6793fdbd-6b64-432d-b2fa-f99a797eaab7"/>
    <ds:schemaRef ds:uri="74b1370e-1763-47ad-97cc-61f163e2f4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CC5166F-EF6C-48F9-B7F0-9A8285204E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0</TotalTime>
  <Words>1342</Words>
  <Application>Microsoft Office PowerPoint</Application>
  <PresentationFormat>Widescreen</PresentationFormat>
  <Paragraphs>171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Glacial Indifference</vt:lpstr>
      <vt:lpstr>Public Sans</vt:lpstr>
      <vt:lpstr>Public Sans ExtraBold</vt:lpstr>
      <vt:lpstr>Tw Cen MT</vt:lpstr>
      <vt:lpstr>Wingdings</vt:lpstr>
      <vt:lpstr>Wingdings 3</vt:lpstr>
      <vt:lpstr>Master Page</vt:lpstr>
      <vt:lpstr>Council of Small Towns PFAS Updates – October 19, 2023</vt:lpstr>
      <vt:lpstr>PowerPoint Presentation</vt:lpstr>
      <vt:lpstr>Toxics in Packaging law</vt:lpstr>
      <vt:lpstr>PowerPoint Presentation</vt:lpstr>
      <vt:lpstr>PowerPoint Presentation</vt:lpstr>
      <vt:lpstr>PowerPoint Presentation</vt:lpstr>
      <vt:lpstr>AFFF Updates</vt:lpstr>
      <vt:lpstr>PowerPoint Presentation</vt:lpstr>
      <vt:lpstr>AFFF UPDATES</vt:lpstr>
      <vt:lpstr>PowerPoint Presentation</vt:lpstr>
      <vt:lpstr>PFAS Monitoring at landfills</vt:lpstr>
      <vt:lpstr>more information for municipalities:</vt:lpstr>
      <vt:lpstr> </vt:lpstr>
    </vt:vector>
  </TitlesOfParts>
  <Company>CT DEEP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PRESENTATION TITLE</dc:title>
  <dc:creator>Frigon, Raymond</dc:creator>
  <cp:lastModifiedBy>Elizabeth Gara</cp:lastModifiedBy>
  <cp:revision>5</cp:revision>
  <dcterms:created xsi:type="dcterms:W3CDTF">2023-10-18T18:15:39Z</dcterms:created>
  <dcterms:modified xsi:type="dcterms:W3CDTF">2023-10-18T20:45:58Z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0x0101005C85CF2ACFC35842B7F6607C279E00D2</vt:lpwstr>
  </property>
</Properties>
</file>